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4" r:id="rId3"/>
    <p:sldId id="315" r:id="rId4"/>
    <p:sldId id="264" r:id="rId5"/>
    <p:sldId id="320" r:id="rId6"/>
    <p:sldId id="323" r:id="rId7"/>
    <p:sldId id="322" r:id="rId8"/>
    <p:sldId id="321" r:id="rId9"/>
    <p:sldId id="308" r:id="rId10"/>
    <p:sldId id="324" r:id="rId11"/>
    <p:sldId id="318" r:id="rId12"/>
    <p:sldId id="319" r:id="rId13"/>
    <p:sldId id="326" r:id="rId14"/>
  </p:sldIdLst>
  <p:sldSz cx="9144000" cy="6858000" type="letter"/>
  <p:notesSz cx="6888163" cy="100203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0033"/>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4660"/>
  </p:normalViewPr>
  <p:slideViewPr>
    <p:cSldViewPr snapToGrid="0">
      <p:cViewPr varScale="1">
        <p:scale>
          <a:sx n="110" d="100"/>
          <a:sy n="110" d="100"/>
        </p:scale>
        <p:origin x="13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31C2725-35F4-46B2-8EB3-58FAD5FC96DB}" type="datetimeFigureOut">
              <a:rPr lang="es-MX" smtClean="0"/>
              <a:t>18/02/25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245553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31C2725-35F4-46B2-8EB3-58FAD5FC96DB}" type="datetimeFigureOut">
              <a:rPr lang="es-MX" smtClean="0"/>
              <a:t>18/02/25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245430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31C2725-35F4-46B2-8EB3-58FAD5FC96DB}" type="datetimeFigureOut">
              <a:rPr lang="es-MX" smtClean="0"/>
              <a:t>18/02/25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270149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31C2725-35F4-46B2-8EB3-58FAD5FC96DB}" type="datetimeFigureOut">
              <a:rPr lang="es-MX" smtClean="0"/>
              <a:t>18/02/25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86368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31C2725-35F4-46B2-8EB3-58FAD5FC96DB}" type="datetimeFigureOut">
              <a:rPr lang="es-MX" smtClean="0"/>
              <a:t>18/02/25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169680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31C2725-35F4-46B2-8EB3-58FAD5FC96DB}" type="datetimeFigureOut">
              <a:rPr lang="es-MX" smtClean="0"/>
              <a:t>18/02/25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21612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31C2725-35F4-46B2-8EB3-58FAD5FC96DB}" type="datetimeFigureOut">
              <a:rPr lang="es-MX" smtClean="0"/>
              <a:t>18/02/25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75922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31C2725-35F4-46B2-8EB3-58FAD5FC96DB}" type="datetimeFigureOut">
              <a:rPr lang="es-MX" smtClean="0"/>
              <a:t>18/02/25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312491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C2725-35F4-46B2-8EB3-58FAD5FC96DB}" type="datetimeFigureOut">
              <a:rPr lang="es-MX" smtClean="0"/>
              <a:t>18/02/25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407075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31C2725-35F4-46B2-8EB3-58FAD5FC96DB}" type="datetimeFigureOut">
              <a:rPr lang="es-MX" smtClean="0"/>
              <a:t>18/02/25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259182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31C2725-35F4-46B2-8EB3-58FAD5FC96DB}" type="datetimeFigureOut">
              <a:rPr lang="es-MX" smtClean="0"/>
              <a:t>18/02/25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C26A55B-A20C-462E-AAAF-9D494E9948D7}" type="slidenum">
              <a:rPr lang="es-MX" smtClean="0"/>
              <a:t>‹Nº›</a:t>
            </a:fld>
            <a:endParaRPr lang="es-MX"/>
          </a:p>
        </p:txBody>
      </p:sp>
    </p:spTree>
    <p:extLst>
      <p:ext uri="{BB962C8B-B14F-4D97-AF65-F5344CB8AC3E}">
        <p14:creationId xmlns:p14="http://schemas.microsoft.com/office/powerpoint/2010/main" val="278368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C2725-35F4-46B2-8EB3-58FAD5FC96DB}" type="datetimeFigureOut">
              <a:rPr lang="es-MX" smtClean="0"/>
              <a:t>18/02/25</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6A55B-A20C-462E-AAAF-9D494E9948D7}" type="slidenum">
              <a:rPr lang="es-MX" smtClean="0"/>
              <a:t>‹Nº›</a:t>
            </a:fld>
            <a:endParaRPr lang="es-MX"/>
          </a:p>
        </p:txBody>
      </p:sp>
    </p:spTree>
    <p:extLst>
      <p:ext uri="{BB962C8B-B14F-4D97-AF65-F5344CB8AC3E}">
        <p14:creationId xmlns:p14="http://schemas.microsoft.com/office/powerpoint/2010/main" val="324356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7755"/>
          </a:xfrm>
          <a:prstGeom prst="rect">
            <a:avLst/>
          </a:prstGeom>
        </p:spPr>
      </p:pic>
      <p:sp>
        <p:nvSpPr>
          <p:cNvPr id="3" name="CuadroTexto 2"/>
          <p:cNvSpPr txBox="1"/>
          <p:nvPr/>
        </p:nvSpPr>
        <p:spPr>
          <a:xfrm>
            <a:off x="635875" y="1616765"/>
            <a:ext cx="7620229" cy="3662541"/>
          </a:xfrm>
          <a:prstGeom prst="rect">
            <a:avLst/>
          </a:prstGeom>
          <a:noFill/>
        </p:spPr>
        <p:txBody>
          <a:bodyPr wrap="square" rtlCol="0">
            <a:spAutoFit/>
          </a:bodyPr>
          <a:lstStyle/>
          <a:p>
            <a:pPr algn="ctr"/>
            <a:r>
              <a:rPr lang="es-MX" sz="2800" dirty="0">
                <a:solidFill>
                  <a:schemeClr val="bg2">
                    <a:lumMod val="25000"/>
                  </a:schemeClr>
                </a:solidFill>
                <a:latin typeface="Montserrat SemiBold" panose="00000700000000000000" pitchFamily="50" charset="0"/>
              </a:rPr>
              <a:t>BACHILLERATO DEL ESTADO DE HIDALGO</a:t>
            </a:r>
          </a:p>
          <a:p>
            <a:pPr algn="ctr"/>
            <a:r>
              <a:rPr lang="es-MX" sz="2800" dirty="0">
                <a:solidFill>
                  <a:schemeClr val="bg2">
                    <a:lumMod val="25000"/>
                  </a:schemeClr>
                </a:solidFill>
                <a:latin typeface="Montserrat SemiBold" panose="00000700000000000000" pitchFamily="50" charset="0"/>
              </a:rPr>
              <a:t>INFORME DE ACTIVIDADES</a:t>
            </a:r>
          </a:p>
          <a:p>
            <a:pPr algn="ctr"/>
            <a:r>
              <a:rPr lang="es-MX" sz="2400" dirty="0">
                <a:solidFill>
                  <a:schemeClr val="bg2">
                    <a:lumMod val="25000"/>
                  </a:schemeClr>
                </a:solidFill>
                <a:latin typeface="Montserrat SemiBold" panose="00000700000000000000" pitchFamily="50" charset="0"/>
              </a:rPr>
              <a:t>“Protocolo Cero</a:t>
            </a:r>
            <a:r>
              <a:rPr lang="es-MX" sz="2800" dirty="0">
                <a:solidFill>
                  <a:schemeClr val="bg2">
                    <a:lumMod val="25000"/>
                  </a:schemeClr>
                </a:solidFill>
                <a:latin typeface="Montserrat SemiBold" panose="00000700000000000000" pitchFamily="50" charset="0"/>
              </a:rPr>
              <a:t>”</a:t>
            </a:r>
          </a:p>
          <a:p>
            <a:pPr algn="ctr"/>
            <a:r>
              <a:rPr lang="es-MX" sz="2400" dirty="0">
                <a:solidFill>
                  <a:schemeClr val="bg2">
                    <a:lumMod val="25000"/>
                  </a:schemeClr>
                </a:solidFill>
                <a:latin typeface="Montserrat SemiBold" panose="00000700000000000000" pitchFamily="50" charset="0"/>
              </a:rPr>
              <a:t>2024</a:t>
            </a:r>
          </a:p>
          <a:p>
            <a:pPr algn="ctr"/>
            <a:endParaRPr lang="es-MX" sz="2400" dirty="0">
              <a:solidFill>
                <a:schemeClr val="bg2">
                  <a:lumMod val="25000"/>
                </a:schemeClr>
              </a:solidFill>
              <a:latin typeface="Montserrat SemiBold" panose="00000700000000000000" pitchFamily="50" charset="0"/>
            </a:endParaRPr>
          </a:p>
          <a:p>
            <a:pPr algn="ctr"/>
            <a:r>
              <a:rPr lang="es-MX" sz="2400" dirty="0" err="1">
                <a:solidFill>
                  <a:schemeClr val="bg2">
                    <a:lumMod val="25000"/>
                  </a:schemeClr>
                </a:solidFill>
                <a:latin typeface="Montserrat SemiBold" panose="00000700000000000000" pitchFamily="50" charset="0"/>
              </a:rPr>
              <a:t>Lilybeth</a:t>
            </a:r>
            <a:r>
              <a:rPr lang="es-MX" sz="2400" dirty="0">
                <a:solidFill>
                  <a:schemeClr val="bg2">
                    <a:lumMod val="25000"/>
                  </a:schemeClr>
                </a:solidFill>
                <a:latin typeface="Montserrat SemiBold" panose="00000700000000000000" pitchFamily="50" charset="0"/>
              </a:rPr>
              <a:t> Morales Vargas </a:t>
            </a:r>
          </a:p>
          <a:p>
            <a:pPr algn="ctr"/>
            <a:r>
              <a:rPr lang="es-MX" sz="2400" dirty="0">
                <a:solidFill>
                  <a:schemeClr val="bg2">
                    <a:lumMod val="25000"/>
                  </a:schemeClr>
                </a:solidFill>
                <a:latin typeface="Montserrat SemiBold" panose="00000700000000000000" pitchFamily="50" charset="0"/>
              </a:rPr>
              <a:t>Titular de la Unidad Institucional para la Igualdad entre Mujeres y Hombres </a:t>
            </a:r>
          </a:p>
        </p:txBody>
      </p:sp>
    </p:spTree>
    <p:extLst>
      <p:ext uri="{BB962C8B-B14F-4D97-AF65-F5344CB8AC3E}">
        <p14:creationId xmlns:p14="http://schemas.microsoft.com/office/powerpoint/2010/main" val="333971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5"/>
            <a:ext cx="9144000" cy="6867755"/>
          </a:xfrm>
          <a:prstGeom prst="rect">
            <a:avLst/>
          </a:prstGeom>
        </p:spPr>
      </p:pic>
      <p:sp>
        <p:nvSpPr>
          <p:cNvPr id="6" name="CuadroTexto 5"/>
          <p:cNvSpPr txBox="1"/>
          <p:nvPr/>
        </p:nvSpPr>
        <p:spPr>
          <a:xfrm>
            <a:off x="6557554" y="416412"/>
            <a:ext cx="2682771" cy="369332"/>
          </a:xfrm>
          <a:prstGeom prst="rect">
            <a:avLst/>
          </a:prstGeom>
          <a:noFill/>
        </p:spPr>
        <p:txBody>
          <a:bodyPr wrap="square" rtlCol="0">
            <a:spAutoFit/>
          </a:bodyPr>
          <a:lstStyle/>
          <a:p>
            <a:r>
              <a:rPr lang="es-MX" b="1" dirty="0">
                <a:solidFill>
                  <a:srgbClr val="990033"/>
                </a:solidFill>
                <a:latin typeface="Montserrat ExtraBold" panose="00000900000000000000" pitchFamily="50" charset="0"/>
              </a:rPr>
              <a:t> Julio 2024</a:t>
            </a:r>
          </a:p>
        </p:txBody>
      </p:sp>
      <p:cxnSp>
        <p:nvCxnSpPr>
          <p:cNvPr id="8" name="Conector recto 7"/>
          <p:cNvCxnSpPr/>
          <p:nvPr/>
        </p:nvCxnSpPr>
        <p:spPr>
          <a:xfrm flipV="1">
            <a:off x="373738" y="588579"/>
            <a:ext cx="6289821" cy="12499"/>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55246" y="658382"/>
            <a:ext cx="8226617" cy="2708434"/>
          </a:xfrm>
          <a:prstGeom prst="rect">
            <a:avLst/>
          </a:prstGeom>
        </p:spPr>
        <p:txBody>
          <a:bodyPr wrap="square">
            <a:spAutoFit/>
          </a:bodyPr>
          <a:lstStyle/>
          <a:p>
            <a:pPr algn="ctr"/>
            <a:r>
              <a:rPr lang="es-MX" sz="1600" b="1" dirty="0">
                <a:latin typeface="Montserrat Medium" panose="00000600000000000000" pitchFamily="50" charset="0"/>
              </a:rPr>
              <a:t> “Protocolo Cero”</a:t>
            </a:r>
          </a:p>
          <a:p>
            <a:pPr algn="ctr"/>
            <a:endParaRPr lang="es-MX" sz="1400" dirty="0">
              <a:latin typeface="Montserrat Medium" panose="00000600000000000000" pitchFamily="50" charset="0"/>
            </a:endParaRPr>
          </a:p>
          <a:p>
            <a:pPr algn="ctr"/>
            <a:r>
              <a:rPr lang="es-MX" sz="1400" dirty="0">
                <a:latin typeface="Montserrat Medium" panose="00000600000000000000" pitchFamily="50" charset="0"/>
              </a:rPr>
              <a:t>Conferencia </a:t>
            </a:r>
          </a:p>
          <a:p>
            <a:pPr algn="ctr"/>
            <a:r>
              <a:rPr lang="es-MX" sz="1400" dirty="0">
                <a:latin typeface="Montserrat Medium" panose="00000600000000000000" pitchFamily="50" charset="0"/>
              </a:rPr>
              <a:t>¿Qué es y como diferenciar el Acoso del hostigamiento?</a:t>
            </a:r>
          </a:p>
          <a:p>
            <a:pPr algn="ctr"/>
            <a:endParaRPr lang="es-MX" sz="1400" dirty="0">
              <a:latin typeface="Montserrat Medium" panose="00000600000000000000" pitchFamily="50" charset="0"/>
            </a:endParaRPr>
          </a:p>
          <a:p>
            <a:pPr algn="just"/>
            <a:r>
              <a:rPr lang="es-ES" sz="1400" b="0" i="0" dirty="0">
                <a:effectLst/>
                <a:latin typeface="Montserrat Medium" panose="00000600000000000000" pitchFamily="50" charset="0"/>
              </a:rPr>
              <a:t>En el entorno laboral, es crucial mantener un ambiente respetuoso y saludable para el bienestar de todos los empleados. Sin embargo, no siempre es así, ya que algunas personas pueden ser víctimas de conductas inapropiadas que afectan su desempeño, su salud mental y hasta su estabilidad emocional. Estas conductas suelen agruparse bajo términos como </a:t>
            </a:r>
            <a:r>
              <a:rPr lang="es-ES" sz="1400" b="1" i="0" dirty="0">
                <a:effectLst/>
                <a:latin typeface="Montserrat Medium" panose="00000600000000000000" pitchFamily="50" charset="0"/>
              </a:rPr>
              <a:t>acoso</a:t>
            </a:r>
            <a:r>
              <a:rPr lang="es-ES" sz="1400" b="0" i="0" dirty="0">
                <a:effectLst/>
                <a:latin typeface="Montserrat Medium" panose="00000600000000000000" pitchFamily="50" charset="0"/>
              </a:rPr>
              <a:t> y </a:t>
            </a:r>
            <a:r>
              <a:rPr lang="es-ES" sz="1400" b="1" i="0" dirty="0">
                <a:effectLst/>
                <a:latin typeface="Montserrat Medium" panose="00000600000000000000" pitchFamily="50" charset="0"/>
              </a:rPr>
              <a:t>hostigamiento laboral</a:t>
            </a:r>
            <a:r>
              <a:rPr lang="es-ES" sz="1400" b="0" i="0" dirty="0">
                <a:effectLst/>
                <a:latin typeface="Montserrat Medium" panose="00000600000000000000" pitchFamily="50" charset="0"/>
              </a:rPr>
              <a:t>, que aunque se usan de manera intercambiable en ocasiones, tienen diferencias importantes que es necesario conocer</a:t>
            </a:r>
            <a:r>
              <a:rPr lang="es-ES" sz="1400" b="0" i="0" dirty="0">
                <a:solidFill>
                  <a:srgbClr val="002050"/>
                </a:solidFill>
                <a:effectLst/>
                <a:latin typeface="Montserrat Medium" panose="00000600000000000000" pitchFamily="50" charset="0"/>
              </a:rPr>
              <a:t>.</a:t>
            </a:r>
            <a:endParaRPr lang="es-MX" sz="1400" dirty="0">
              <a:latin typeface="Montserrat Medium" panose="00000600000000000000" pitchFamily="50" charset="0"/>
            </a:endParaRPr>
          </a:p>
          <a:p>
            <a:pPr algn="just"/>
            <a:endParaRPr lang="es-MX" sz="1400" dirty="0">
              <a:latin typeface="inherit"/>
            </a:endParaRPr>
          </a:p>
        </p:txBody>
      </p:sp>
      <p:sp>
        <p:nvSpPr>
          <p:cNvPr id="7" name="AutoShape 2" descr="blob:https://web.whatsapp.com/80b58890-1dca-45a7-a6be-48fbe36db8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Imagen 8">
            <a:extLst>
              <a:ext uri="{FF2B5EF4-FFF2-40B4-BE49-F238E27FC236}">
                <a16:creationId xmlns:a16="http://schemas.microsoft.com/office/drawing/2014/main" id="{0D726202-8807-49D0-87E8-5B9C65275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7576" y="3591445"/>
            <a:ext cx="2956371" cy="2336348"/>
          </a:xfrm>
          <a:prstGeom prst="rect">
            <a:avLst/>
          </a:prstGeom>
        </p:spPr>
      </p:pic>
      <p:pic>
        <p:nvPicPr>
          <p:cNvPr id="13" name="Imagen 12">
            <a:extLst>
              <a:ext uri="{FF2B5EF4-FFF2-40B4-BE49-F238E27FC236}">
                <a16:creationId xmlns:a16="http://schemas.microsoft.com/office/drawing/2014/main" id="{23B59F05-CA6E-42CE-80B4-B8C570AB9B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0052" y="3424121"/>
            <a:ext cx="3168098" cy="2503671"/>
          </a:xfrm>
          <a:prstGeom prst="rect">
            <a:avLst/>
          </a:prstGeom>
        </p:spPr>
      </p:pic>
    </p:spTree>
    <p:extLst>
      <p:ext uri="{BB962C8B-B14F-4D97-AF65-F5344CB8AC3E}">
        <p14:creationId xmlns:p14="http://schemas.microsoft.com/office/powerpoint/2010/main" val="67598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5"/>
            <a:ext cx="9144000" cy="6867755"/>
          </a:xfrm>
          <a:prstGeom prst="rect">
            <a:avLst/>
          </a:prstGeom>
        </p:spPr>
      </p:pic>
      <p:sp>
        <p:nvSpPr>
          <p:cNvPr id="6" name="CuadroTexto 5"/>
          <p:cNvSpPr txBox="1"/>
          <p:nvPr/>
        </p:nvSpPr>
        <p:spPr>
          <a:xfrm>
            <a:off x="6557554" y="416412"/>
            <a:ext cx="2682771" cy="369332"/>
          </a:xfrm>
          <a:prstGeom prst="rect">
            <a:avLst/>
          </a:prstGeom>
          <a:noFill/>
        </p:spPr>
        <p:txBody>
          <a:bodyPr wrap="square" rtlCol="0">
            <a:spAutoFit/>
          </a:bodyPr>
          <a:lstStyle/>
          <a:p>
            <a:r>
              <a:rPr lang="es-MX" b="1" dirty="0">
                <a:solidFill>
                  <a:srgbClr val="990033"/>
                </a:solidFill>
                <a:latin typeface="Montserrat ExtraBold" panose="00000900000000000000" pitchFamily="50" charset="0"/>
              </a:rPr>
              <a:t> Julio 2024</a:t>
            </a:r>
          </a:p>
        </p:txBody>
      </p:sp>
      <p:cxnSp>
        <p:nvCxnSpPr>
          <p:cNvPr id="8" name="Conector recto 7"/>
          <p:cNvCxnSpPr/>
          <p:nvPr/>
        </p:nvCxnSpPr>
        <p:spPr>
          <a:xfrm flipV="1">
            <a:off x="373738" y="588579"/>
            <a:ext cx="6289821" cy="12499"/>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46537" y="785744"/>
            <a:ext cx="8226617" cy="3631763"/>
          </a:xfrm>
          <a:prstGeom prst="rect">
            <a:avLst/>
          </a:prstGeom>
        </p:spPr>
        <p:txBody>
          <a:bodyPr wrap="square">
            <a:spAutoFit/>
          </a:bodyPr>
          <a:lstStyle/>
          <a:p>
            <a:pPr algn="ctr"/>
            <a:r>
              <a:rPr lang="es-MX" sz="1600" b="1" dirty="0">
                <a:latin typeface="Montserrat Medium" panose="00000600000000000000" pitchFamily="50" charset="0"/>
              </a:rPr>
              <a:t> “Protocolo Cero”</a:t>
            </a:r>
          </a:p>
          <a:p>
            <a:pPr algn="ctr"/>
            <a:endParaRPr lang="es-MX" sz="1400" dirty="0">
              <a:latin typeface="Montserrat Medium" panose="00000600000000000000" pitchFamily="50" charset="0"/>
            </a:endParaRPr>
          </a:p>
          <a:p>
            <a:pPr algn="just"/>
            <a:r>
              <a:rPr lang="es-MX" sz="1400" dirty="0">
                <a:latin typeface="Montserrat Medium" panose="00000600000000000000" pitchFamily="50" charset="0"/>
              </a:rPr>
              <a:t>Como parte del compromiso de fortalecer las funciones para la implementación del Protocolo Cero así como de preservar, promover, respetar y garantizar los derechos humanos de las personas de este Organismo, se impartió la conferencia virtual “Sensibilización en Protocolo Cero” a los 13 consejeros del Protocolo Cero, quienes brindan atención a las víctimas de conductas de acoso y hostigamiento sexual y/o laboral desde una perspectiva de género, con base en todos los instrumentos en materia de Derechos Humanos.</a:t>
            </a:r>
          </a:p>
          <a:p>
            <a:pPr algn="just"/>
            <a:endParaRPr lang="es-MX" sz="1400" dirty="0">
              <a:latin typeface="Montserrat Medium" panose="00000600000000000000" pitchFamily="50" charset="0"/>
            </a:endParaRPr>
          </a:p>
          <a:p>
            <a:pPr algn="just"/>
            <a:r>
              <a:rPr lang="es-MX" sz="1400" dirty="0">
                <a:latin typeface="Montserrat Medium" panose="00000600000000000000" pitchFamily="50" charset="0"/>
              </a:rPr>
              <a:t>La capacitación fue impartida por la psicóloga Adilene García Domínguez, del Instituto Hidalguense de las Mujeres.</a:t>
            </a:r>
            <a:r>
              <a:rPr lang="es-MX" sz="1600" dirty="0">
                <a:latin typeface="Montserrat Medium" panose="00000600000000000000" pitchFamily="50" charset="0"/>
              </a:rPr>
              <a:t> </a:t>
            </a:r>
          </a:p>
          <a:p>
            <a:pPr algn="just"/>
            <a:endParaRPr lang="es-MX" sz="1600" dirty="0">
              <a:latin typeface="Montserrat Medium" panose="00000600000000000000" pitchFamily="50" charset="0"/>
            </a:endParaRPr>
          </a:p>
          <a:p>
            <a:pPr algn="just"/>
            <a:endParaRPr lang="es-MX" sz="1400" dirty="0">
              <a:latin typeface="inherit"/>
            </a:endParaRPr>
          </a:p>
          <a:p>
            <a:pPr algn="just"/>
            <a:endParaRPr lang="es-MX" sz="1400" dirty="0">
              <a:latin typeface="inherit"/>
            </a:endParaRPr>
          </a:p>
        </p:txBody>
      </p:sp>
      <p:sp>
        <p:nvSpPr>
          <p:cNvPr id="7" name="AutoShape 2" descr="blob:https://web.whatsapp.com/80b58890-1dca-45a7-a6be-48fbe36db8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Imagen 8">
            <a:extLst>
              <a:ext uri="{FF2B5EF4-FFF2-40B4-BE49-F238E27FC236}">
                <a16:creationId xmlns:a16="http://schemas.microsoft.com/office/drawing/2014/main" id="{7006C90D-4653-4B0D-88C8-B7882F9F9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37" y="3882886"/>
            <a:ext cx="2395446" cy="1934819"/>
          </a:xfrm>
          <a:prstGeom prst="rect">
            <a:avLst/>
          </a:prstGeom>
        </p:spPr>
      </p:pic>
      <p:pic>
        <p:nvPicPr>
          <p:cNvPr id="17" name="Imagen 16">
            <a:extLst>
              <a:ext uri="{FF2B5EF4-FFF2-40B4-BE49-F238E27FC236}">
                <a16:creationId xmlns:a16="http://schemas.microsoft.com/office/drawing/2014/main" id="{62E9BDEB-CB9F-48DD-8BF3-27F7C32D8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277" y="3882886"/>
            <a:ext cx="2395446" cy="1934820"/>
          </a:xfrm>
          <a:prstGeom prst="rect">
            <a:avLst/>
          </a:prstGeom>
        </p:spPr>
      </p:pic>
      <p:pic>
        <p:nvPicPr>
          <p:cNvPr id="19" name="Imagen 18">
            <a:extLst>
              <a:ext uri="{FF2B5EF4-FFF2-40B4-BE49-F238E27FC236}">
                <a16:creationId xmlns:a16="http://schemas.microsoft.com/office/drawing/2014/main" id="{89FE4ACC-8E55-49D3-AF19-9F9EF3E98A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7355" y="3882886"/>
            <a:ext cx="2395444" cy="1934820"/>
          </a:xfrm>
          <a:prstGeom prst="rect">
            <a:avLst/>
          </a:prstGeom>
        </p:spPr>
      </p:pic>
    </p:spTree>
    <p:extLst>
      <p:ext uri="{BB962C8B-B14F-4D97-AF65-F5344CB8AC3E}">
        <p14:creationId xmlns:p14="http://schemas.microsoft.com/office/powerpoint/2010/main" val="125290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5"/>
            <a:ext cx="9144000" cy="6867755"/>
          </a:xfrm>
          <a:prstGeom prst="rect">
            <a:avLst/>
          </a:prstGeom>
        </p:spPr>
      </p:pic>
      <p:sp>
        <p:nvSpPr>
          <p:cNvPr id="6" name="CuadroTexto 5"/>
          <p:cNvSpPr txBox="1"/>
          <p:nvPr/>
        </p:nvSpPr>
        <p:spPr>
          <a:xfrm>
            <a:off x="6557554" y="416412"/>
            <a:ext cx="2682771" cy="369332"/>
          </a:xfrm>
          <a:prstGeom prst="rect">
            <a:avLst/>
          </a:prstGeom>
          <a:noFill/>
        </p:spPr>
        <p:txBody>
          <a:bodyPr wrap="square" rtlCol="0">
            <a:spAutoFit/>
          </a:bodyPr>
          <a:lstStyle/>
          <a:p>
            <a:r>
              <a:rPr lang="es-MX" b="1" dirty="0">
                <a:solidFill>
                  <a:srgbClr val="990033"/>
                </a:solidFill>
                <a:latin typeface="Montserrat ExtraBold" panose="00000900000000000000" pitchFamily="50" charset="0"/>
              </a:rPr>
              <a:t> septiembre 2024</a:t>
            </a:r>
          </a:p>
        </p:txBody>
      </p:sp>
      <p:cxnSp>
        <p:nvCxnSpPr>
          <p:cNvPr id="8" name="Conector recto 7"/>
          <p:cNvCxnSpPr/>
          <p:nvPr/>
        </p:nvCxnSpPr>
        <p:spPr>
          <a:xfrm flipV="1">
            <a:off x="373738" y="588579"/>
            <a:ext cx="6289821" cy="12499"/>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460375" y="773245"/>
            <a:ext cx="8226617" cy="2062103"/>
          </a:xfrm>
          <a:prstGeom prst="rect">
            <a:avLst/>
          </a:prstGeom>
        </p:spPr>
        <p:txBody>
          <a:bodyPr wrap="square">
            <a:spAutoFit/>
          </a:bodyPr>
          <a:lstStyle/>
          <a:p>
            <a:pPr algn="ctr"/>
            <a:r>
              <a:rPr lang="es-MX" sz="1600" b="1" dirty="0">
                <a:latin typeface="Montserrat Medium" panose="00000600000000000000" pitchFamily="50" charset="0"/>
              </a:rPr>
              <a:t> “Protocolo Cero”</a:t>
            </a:r>
          </a:p>
          <a:p>
            <a:pPr algn="ctr"/>
            <a:endParaRPr lang="es-MX" sz="1400" dirty="0">
              <a:latin typeface="Montserrat Medium" panose="00000600000000000000" pitchFamily="50" charset="0"/>
            </a:endParaRPr>
          </a:p>
          <a:p>
            <a:pPr algn="just"/>
            <a:r>
              <a:rPr lang="es-MX" sz="1400" dirty="0">
                <a:latin typeface="Montserrat Medium" panose="00000600000000000000" pitchFamily="50" charset="0"/>
              </a:rPr>
              <a:t>En cumplimiento a lo establecido en el Protocolo Cero Tolerancia para la prevención, atención y sanción del hostigamiento sexual y/o laboral y acoso sexual y/o laboral, se impartió la conferencia presencial a consejeros del Protocolo Cero  “Qué no es acoso laboral”, impartida por la Unidad Institucional para la Igualdad entre Mujeres y Hombres.</a:t>
            </a:r>
          </a:p>
          <a:p>
            <a:pPr algn="just"/>
            <a:endParaRPr lang="es-MX" sz="1400" dirty="0">
              <a:latin typeface="inherit"/>
            </a:endParaRPr>
          </a:p>
          <a:p>
            <a:pPr algn="just"/>
            <a:endParaRPr lang="es-MX" sz="1400" dirty="0">
              <a:latin typeface="inherit"/>
            </a:endParaRPr>
          </a:p>
        </p:txBody>
      </p:sp>
      <p:sp>
        <p:nvSpPr>
          <p:cNvPr id="7" name="AutoShape 2" descr="blob:https://web.whatsapp.com/80b58890-1dca-45a7-a6be-48fbe36db8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6B5E8649-3EA4-49C0-A3DF-B48522551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6" y="2517914"/>
            <a:ext cx="3217081" cy="1656522"/>
          </a:xfrm>
          <a:prstGeom prst="rect">
            <a:avLst/>
          </a:prstGeom>
        </p:spPr>
      </p:pic>
      <p:pic>
        <p:nvPicPr>
          <p:cNvPr id="11" name="Imagen 10">
            <a:extLst>
              <a:ext uri="{FF2B5EF4-FFF2-40B4-BE49-F238E27FC236}">
                <a16:creationId xmlns:a16="http://schemas.microsoft.com/office/drawing/2014/main" id="{DE27F17A-7195-4C31-A63E-F289F1731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6612" y="2517915"/>
            <a:ext cx="3521880" cy="1656521"/>
          </a:xfrm>
          <a:prstGeom prst="rect">
            <a:avLst/>
          </a:prstGeom>
        </p:spPr>
      </p:pic>
      <p:pic>
        <p:nvPicPr>
          <p:cNvPr id="13" name="Imagen 12">
            <a:extLst>
              <a:ext uri="{FF2B5EF4-FFF2-40B4-BE49-F238E27FC236}">
                <a16:creationId xmlns:a16="http://schemas.microsoft.com/office/drawing/2014/main" id="{96E7AF0B-2A96-48C4-ABF0-FFDBE9BB9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506" y="4428539"/>
            <a:ext cx="3217081" cy="1634816"/>
          </a:xfrm>
          <a:prstGeom prst="rect">
            <a:avLst/>
          </a:prstGeom>
        </p:spPr>
      </p:pic>
      <p:pic>
        <p:nvPicPr>
          <p:cNvPr id="15" name="Imagen 14">
            <a:extLst>
              <a:ext uri="{FF2B5EF4-FFF2-40B4-BE49-F238E27FC236}">
                <a16:creationId xmlns:a16="http://schemas.microsoft.com/office/drawing/2014/main" id="{93250050-796B-4CBA-AE6B-E563B38A60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6612" y="4428539"/>
            <a:ext cx="3521881" cy="1634815"/>
          </a:xfrm>
          <a:prstGeom prst="rect">
            <a:avLst/>
          </a:prstGeom>
        </p:spPr>
      </p:pic>
    </p:spTree>
    <p:extLst>
      <p:ext uri="{BB962C8B-B14F-4D97-AF65-F5344CB8AC3E}">
        <p14:creationId xmlns:p14="http://schemas.microsoft.com/office/powerpoint/2010/main" val="308451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5"/>
            <a:ext cx="9144000" cy="6867755"/>
          </a:xfrm>
          <a:prstGeom prst="rect">
            <a:avLst/>
          </a:prstGeom>
        </p:spPr>
      </p:pic>
      <p:sp>
        <p:nvSpPr>
          <p:cNvPr id="6" name="CuadroTexto 5"/>
          <p:cNvSpPr txBox="1"/>
          <p:nvPr/>
        </p:nvSpPr>
        <p:spPr>
          <a:xfrm>
            <a:off x="6557554" y="416412"/>
            <a:ext cx="2682771" cy="369332"/>
          </a:xfrm>
          <a:prstGeom prst="rect">
            <a:avLst/>
          </a:prstGeom>
          <a:noFill/>
        </p:spPr>
        <p:txBody>
          <a:bodyPr wrap="square" rtlCol="0">
            <a:spAutoFit/>
          </a:bodyPr>
          <a:lstStyle/>
          <a:p>
            <a:r>
              <a:rPr lang="es-MX" b="1" dirty="0">
                <a:solidFill>
                  <a:srgbClr val="990033"/>
                </a:solidFill>
                <a:latin typeface="Montserrat ExtraBold" panose="00000900000000000000" pitchFamily="50" charset="0"/>
              </a:rPr>
              <a:t>Dic 2024</a:t>
            </a:r>
          </a:p>
        </p:txBody>
      </p:sp>
      <p:cxnSp>
        <p:nvCxnSpPr>
          <p:cNvPr id="8" name="Conector recto 7"/>
          <p:cNvCxnSpPr/>
          <p:nvPr/>
        </p:nvCxnSpPr>
        <p:spPr>
          <a:xfrm flipV="1">
            <a:off x="373738" y="588579"/>
            <a:ext cx="6289821" cy="12499"/>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46537" y="930207"/>
            <a:ext cx="8226617" cy="2277547"/>
          </a:xfrm>
          <a:prstGeom prst="rect">
            <a:avLst/>
          </a:prstGeom>
        </p:spPr>
        <p:txBody>
          <a:bodyPr wrap="square">
            <a:spAutoFit/>
          </a:bodyPr>
          <a:lstStyle/>
          <a:p>
            <a:pPr algn="ctr"/>
            <a:r>
              <a:rPr lang="es-MX" sz="1600" b="1" dirty="0">
                <a:latin typeface="Montserrat Medium" panose="00000600000000000000" pitchFamily="50" charset="0"/>
              </a:rPr>
              <a:t> “Bases Teóricas para la Perspectiva de Género”</a:t>
            </a:r>
          </a:p>
          <a:p>
            <a:pPr algn="ctr"/>
            <a:endParaRPr lang="es-MX" sz="1400" dirty="0">
              <a:latin typeface="Montserrat Medium" panose="00000600000000000000" pitchFamily="50" charset="0"/>
            </a:endParaRPr>
          </a:p>
          <a:p>
            <a:pPr algn="just"/>
            <a:r>
              <a:rPr lang="es-MX" sz="1400" dirty="0">
                <a:latin typeface="Montserrat Medium" panose="00000600000000000000" pitchFamily="50" charset="0"/>
              </a:rPr>
              <a:t>Con el objetivo de fortalecer la profesionalización del personal que integra esta comunidad educativa de Educación Media Superior, se impartió el diplomado “Bases Teóricas para la Perspectiva de Género”</a:t>
            </a:r>
            <a:r>
              <a:rPr lang="es-MX" sz="1400" b="1" dirty="0">
                <a:latin typeface="Montserrat Medium" panose="00000600000000000000" pitchFamily="50" charset="0"/>
              </a:rPr>
              <a:t> </a:t>
            </a:r>
            <a:r>
              <a:rPr lang="es-MX" sz="1400" dirty="0">
                <a:latin typeface="Montserrat Medium" panose="00000600000000000000" pitchFamily="50" charset="0"/>
              </a:rPr>
              <a:t>al personal docente del plantel Tepeji del Río, del 12 de agosto al 10 de diciembre del 2024, con una acreditación total de 80 horas y concluido satisfactoriamente. </a:t>
            </a:r>
          </a:p>
          <a:p>
            <a:pPr algn="just"/>
            <a:endParaRPr lang="es-MX" sz="1400" dirty="0">
              <a:latin typeface="inherit"/>
            </a:endParaRPr>
          </a:p>
          <a:p>
            <a:pPr algn="just"/>
            <a:endParaRPr lang="es-MX" sz="1400" dirty="0">
              <a:latin typeface="inherit"/>
            </a:endParaRPr>
          </a:p>
        </p:txBody>
      </p:sp>
      <p:sp>
        <p:nvSpPr>
          <p:cNvPr id="7" name="AutoShape 2" descr="blob:https://web.whatsapp.com/80b58890-1dca-45a7-a6be-48fbe36db8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96B223AA-E5C9-4F8C-BAE6-047E68869B27}"/>
              </a:ext>
            </a:extLst>
          </p:cNvPr>
          <p:cNvPicPr>
            <a:picLocks noChangeAspect="1"/>
          </p:cNvPicPr>
          <p:nvPr/>
        </p:nvPicPr>
        <p:blipFill>
          <a:blip r:embed="rId3"/>
          <a:stretch>
            <a:fillRect/>
          </a:stretch>
        </p:blipFill>
        <p:spPr>
          <a:xfrm>
            <a:off x="3286539" y="2782957"/>
            <a:ext cx="2862470" cy="3260034"/>
          </a:xfrm>
          <a:prstGeom prst="rect">
            <a:avLst/>
          </a:prstGeom>
        </p:spPr>
      </p:pic>
    </p:spTree>
    <p:extLst>
      <p:ext uri="{BB962C8B-B14F-4D97-AF65-F5344CB8AC3E}">
        <p14:creationId xmlns:p14="http://schemas.microsoft.com/office/powerpoint/2010/main" val="173593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17"/>
            <a:ext cx="9144000" cy="6867755"/>
          </a:xfrm>
          <a:prstGeom prst="rect">
            <a:avLst/>
          </a:prstGeom>
        </p:spPr>
      </p:pic>
      <p:sp>
        <p:nvSpPr>
          <p:cNvPr id="3" name="CuadroTexto 2"/>
          <p:cNvSpPr txBox="1"/>
          <p:nvPr/>
        </p:nvSpPr>
        <p:spPr>
          <a:xfrm>
            <a:off x="635875" y="1960254"/>
            <a:ext cx="7709339" cy="1815882"/>
          </a:xfrm>
          <a:prstGeom prst="rect">
            <a:avLst/>
          </a:prstGeom>
          <a:noFill/>
        </p:spPr>
        <p:txBody>
          <a:bodyPr wrap="square" rtlCol="0">
            <a:spAutoFit/>
          </a:bodyPr>
          <a:lstStyle/>
          <a:p>
            <a:pPr algn="just"/>
            <a:r>
              <a:rPr lang="es-MX" sz="1600" dirty="0">
                <a:latin typeface="Montserrat Medium" panose="00000600000000000000" pitchFamily="50" charset="0"/>
              </a:rPr>
              <a:t>Con el propósito de dar cumplimiento al Acuerdo que contiene el Protocolo Cero para la Prevención, Atención y Sanción del Acoso Sexual y/o Laboral y Hostigamiento Sexual y/o Laboral en la Administración Pública del Estado de Hidalgo, publicado en el Periódico Oficial del Estado de Hidalgo, el 19 de agosto de 2020, se informan las Acciones y Actividades implementadas en el marco del Protocolo Cero, dentro de este Organismo</a:t>
            </a:r>
            <a:r>
              <a:rPr lang="es-MX" sz="1600" dirty="0">
                <a:latin typeface="Montserrat SemiBold" panose="00000700000000000000" pitchFamily="50" charset="0"/>
              </a:rPr>
              <a:t>.</a:t>
            </a:r>
            <a:endParaRPr lang="es-MX" sz="1600" dirty="0">
              <a:solidFill>
                <a:schemeClr val="bg2">
                  <a:lumMod val="25000"/>
                </a:schemeClr>
              </a:solidFill>
              <a:latin typeface="Montserrat SemiBold" panose="00000700000000000000" pitchFamily="50" charset="0"/>
            </a:endParaRPr>
          </a:p>
        </p:txBody>
      </p:sp>
    </p:spTree>
    <p:extLst>
      <p:ext uri="{BB962C8B-B14F-4D97-AF65-F5344CB8AC3E}">
        <p14:creationId xmlns:p14="http://schemas.microsoft.com/office/powerpoint/2010/main" val="341635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7755"/>
          </a:xfrm>
          <a:prstGeom prst="rect">
            <a:avLst/>
          </a:prstGeom>
        </p:spPr>
      </p:pic>
      <p:sp>
        <p:nvSpPr>
          <p:cNvPr id="3" name="CuadroTexto 2"/>
          <p:cNvSpPr txBox="1"/>
          <p:nvPr/>
        </p:nvSpPr>
        <p:spPr>
          <a:xfrm>
            <a:off x="717330" y="2141215"/>
            <a:ext cx="7709339" cy="3539430"/>
          </a:xfrm>
          <a:prstGeom prst="rect">
            <a:avLst/>
          </a:prstGeom>
          <a:noFill/>
        </p:spPr>
        <p:txBody>
          <a:bodyPr wrap="square" rtlCol="0">
            <a:spAutoFit/>
          </a:bodyPr>
          <a:lstStyle/>
          <a:p>
            <a:pPr marL="342900" lvl="0" indent="-342900" algn="just">
              <a:buFont typeface="Wingdings" panose="05000000000000000000" pitchFamily="2" charset="2"/>
              <a:buChar char=""/>
              <a:tabLst>
                <a:tab pos="2806065" algn="ctr"/>
                <a:tab pos="5612130" algn="r"/>
                <a:tab pos="457200" algn="l"/>
                <a:tab pos="2806065" algn="ctr"/>
                <a:tab pos="5612130" algn="r"/>
              </a:tabLst>
            </a:pPr>
            <a:r>
              <a:rPr lang="es-MX" sz="1600" dirty="0">
                <a:effectLst/>
                <a:latin typeface="Montserrat Medium" panose="00000600000000000000" pitchFamily="50" charset="0"/>
                <a:ea typeface="Calibri" panose="020F0502020204030204" pitchFamily="34" charset="0"/>
                <a:cs typeface="Times New Roman" panose="02020603050405020304" pitchFamily="18" charset="0"/>
              </a:rPr>
              <a:t>Emitir el pronunciamiento de "Cero Tolerancia" a las conductas de Acoso y Hostigamiento Sexual y/o Laboral, que deberá comunicarse periódicamente a las y los Servidores Públicos, a través de los medios o canales de comunicación institucional que resulten idóneos para dejar constancia de su conocimiento.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2806065" algn="ctr"/>
                <a:tab pos="5612130" algn="r"/>
                <a:tab pos="457200" algn="l"/>
                <a:tab pos="2806065" algn="ctr"/>
                <a:tab pos="5612130" algn="r"/>
              </a:tabLst>
            </a:pPr>
            <a:r>
              <a:rPr lang="es-MX" sz="1600" dirty="0">
                <a:effectLst/>
                <a:latin typeface="Montserrat Medium" panose="00000600000000000000" pitchFamily="50" charset="0"/>
                <a:ea typeface="Calibri" panose="020F0502020204030204" pitchFamily="34" charset="0"/>
                <a:cs typeface="Times New Roman" panose="02020603050405020304" pitchFamily="18" charset="0"/>
              </a:rPr>
              <a:t>Asegurar que la totalidad del personal reciba al menos una sesión mensual de sensibilización en materia de igualdad entre mujeres y hombres y prevención del hostigamiento sexual y acoso sexual, así como otorgar las facilidades para que el personal asista a las capacitaciones que ofrece el área encargada.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2806065" algn="ctr"/>
                <a:tab pos="5612130" algn="r"/>
                <a:tab pos="457200" algn="l"/>
                <a:tab pos="2806065" algn="ctr"/>
                <a:tab pos="5612130" algn="r"/>
              </a:tabLst>
            </a:pPr>
            <a:r>
              <a:rPr lang="es-MX" sz="1600" dirty="0">
                <a:effectLst/>
                <a:latin typeface="Montserrat Medium" panose="00000600000000000000" pitchFamily="50" charset="0"/>
                <a:ea typeface="Calibri" panose="020F0502020204030204" pitchFamily="34" charset="0"/>
                <a:cs typeface="Times New Roman" panose="02020603050405020304" pitchFamily="18" charset="0"/>
              </a:rPr>
              <a:t>Promover permanentemente una cultura institucional de igualdad de género y un clima laboral libre de violencia, y documentar las campañas de difusión que anualmente se lleven a cabo, entre otros, para prevenir y erradicar el hostigamiento sexual y acoso sexual.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078162" y="1382266"/>
            <a:ext cx="3348507" cy="489398"/>
          </a:xfrm>
          <a:prstGeom prst="rect">
            <a:avLst/>
          </a:prstGeom>
          <a:solidFill>
            <a:srgbClr val="69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Montserrat" pitchFamily="2" charset="77"/>
              </a:rPr>
              <a:t>OBJETIVOS</a:t>
            </a:r>
          </a:p>
        </p:txBody>
      </p:sp>
    </p:spTree>
    <p:extLst>
      <p:ext uri="{BB962C8B-B14F-4D97-AF65-F5344CB8AC3E}">
        <p14:creationId xmlns:p14="http://schemas.microsoft.com/office/powerpoint/2010/main" val="357029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7755"/>
          </a:xfrm>
          <a:prstGeom prst="rect">
            <a:avLst/>
          </a:prstGeom>
        </p:spPr>
      </p:pic>
      <p:sp>
        <p:nvSpPr>
          <p:cNvPr id="6" name="CuadroTexto 5"/>
          <p:cNvSpPr txBox="1"/>
          <p:nvPr/>
        </p:nvSpPr>
        <p:spPr>
          <a:xfrm>
            <a:off x="6557554" y="416412"/>
            <a:ext cx="2682771" cy="369332"/>
          </a:xfrm>
          <a:prstGeom prst="rect">
            <a:avLst/>
          </a:prstGeom>
          <a:noFill/>
        </p:spPr>
        <p:txBody>
          <a:bodyPr wrap="square" rtlCol="0">
            <a:spAutoFit/>
          </a:bodyPr>
          <a:lstStyle/>
          <a:p>
            <a:r>
              <a:rPr lang="es-MX" b="1" dirty="0">
                <a:solidFill>
                  <a:srgbClr val="990033"/>
                </a:solidFill>
                <a:latin typeface="Montserrat ExtraBold" panose="00000900000000000000" pitchFamily="50" charset="0"/>
              </a:rPr>
              <a:t> enero 2024</a:t>
            </a:r>
          </a:p>
        </p:txBody>
      </p:sp>
      <p:cxnSp>
        <p:nvCxnSpPr>
          <p:cNvPr id="8" name="Conector recto 7"/>
          <p:cNvCxnSpPr/>
          <p:nvPr/>
        </p:nvCxnSpPr>
        <p:spPr>
          <a:xfrm flipV="1">
            <a:off x="373738" y="588579"/>
            <a:ext cx="6289821" cy="12499"/>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460375" y="785744"/>
            <a:ext cx="8226617" cy="3754874"/>
          </a:xfrm>
          <a:prstGeom prst="rect">
            <a:avLst/>
          </a:prstGeom>
        </p:spPr>
        <p:txBody>
          <a:bodyPr wrap="square">
            <a:spAutoFit/>
          </a:bodyPr>
          <a:lstStyle/>
          <a:p>
            <a:pPr algn="ctr"/>
            <a:r>
              <a:rPr lang="es-MX" sz="1400" b="1" dirty="0">
                <a:latin typeface="Montserrat Medium" panose="00000600000000000000" pitchFamily="50" charset="0"/>
              </a:rPr>
              <a:t> “Protocolo Cero”</a:t>
            </a:r>
          </a:p>
          <a:p>
            <a:pPr algn="ctr"/>
            <a:endParaRPr lang="es-MX" sz="1400" dirty="0">
              <a:latin typeface="Montserrat Medium" panose="00000600000000000000" pitchFamily="50" charset="0"/>
            </a:endParaRPr>
          </a:p>
          <a:p>
            <a:pPr algn="ctr">
              <a:tabLst>
                <a:tab pos="2806065" algn="ctr"/>
                <a:tab pos="5612130" algn="r"/>
              </a:tabLst>
            </a:pPr>
            <a:r>
              <a:rPr lang="es-MX" sz="1400" b="1" dirty="0">
                <a:effectLst/>
                <a:latin typeface="Montserrat Medium" panose="00000600000000000000" pitchFamily="50" charset="0"/>
                <a:ea typeface="Calibri" panose="020F0502020204030204" pitchFamily="34" charset="0"/>
                <a:cs typeface="Times New Roman" panose="02020603050405020304" pitchFamily="18" charset="0"/>
              </a:rPr>
              <a:t>“Derechos Humanos de las Mujeres”</a:t>
            </a:r>
            <a:endParaRPr lang="es-MX" sz="1400" dirty="0">
              <a:effectLst/>
              <a:latin typeface="Montserrat Medium" panose="00000600000000000000" pitchFamily="50" charset="0"/>
              <a:ea typeface="Calibri" panose="020F0502020204030204" pitchFamily="34" charset="0"/>
              <a:cs typeface="Times New Roman" panose="02020603050405020304" pitchFamily="18" charset="0"/>
            </a:endParaRPr>
          </a:p>
          <a:p>
            <a:pPr algn="ctr">
              <a:tabLst>
                <a:tab pos="2806065" algn="ctr"/>
                <a:tab pos="5612130" algn="r"/>
              </a:tabLst>
            </a:pPr>
            <a:endParaRPr lang="es-MX" sz="1400" dirty="0">
              <a:effectLst/>
              <a:latin typeface="Montserrat Medium" panose="00000600000000000000" pitchFamily="50" charset="0"/>
              <a:ea typeface="Calibri" panose="020F0502020204030204" pitchFamily="34" charset="0"/>
              <a:cs typeface="Times New Roman" panose="02020603050405020304" pitchFamily="18" charset="0"/>
            </a:endParaRP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Para darle continuidad a las labores realizadas en favor de la capacitación a las y los trabajadores para beneficiar un ambiente laboral más sano que derive en una mejor atención, se llevo a cabo la conferencia Derechos Humanos de las Mujeres, dirigida a personal de las diversas áreas del Bachillerato del Estado de Hidalgo, impartida por la Psicóloga </a:t>
            </a:r>
            <a:r>
              <a:rPr lang="es-MX" sz="1400" dirty="0" err="1">
                <a:effectLst/>
                <a:latin typeface="Montserrat Medium" panose="00000600000000000000" pitchFamily="50" charset="0"/>
                <a:ea typeface="Calibri" panose="020F0502020204030204" pitchFamily="34" charset="0"/>
                <a:cs typeface="Times New Roman" panose="02020603050405020304" pitchFamily="18" charset="0"/>
              </a:rPr>
              <a:t>Yaotzi</a:t>
            </a: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 Tapia Montiel.</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 </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El objetivo de dicha conferencia fue descubrir las herramientas personales que podemos practicar para prevenir o detener la violencia hacia las mujeres, creando así un ambiente de respeto y tolerancia, fortalecer las relaciones interpersonales que conlleven a un ambiente laboral adecuado para el bienestar de todas las mujeres que laboran en este organismo. </a:t>
            </a:r>
          </a:p>
          <a:p>
            <a:pPr algn="ctr"/>
            <a:endParaRPr lang="es-MX" sz="1400" dirty="0">
              <a:latin typeface="Montserrat Medium" panose="00000600000000000000" pitchFamily="50" charset="0"/>
            </a:endParaRPr>
          </a:p>
          <a:p>
            <a:pPr algn="ctr"/>
            <a:endParaRPr lang="es-MX" sz="1400" dirty="0">
              <a:latin typeface="inherit"/>
            </a:endParaRPr>
          </a:p>
        </p:txBody>
      </p:sp>
      <p:sp>
        <p:nvSpPr>
          <p:cNvPr id="7" name="AutoShape 2" descr="blob:https://web.whatsapp.com/80b58890-1dca-45a7-a6be-48fbe36db8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Imagen 9">
            <a:extLst>
              <a:ext uri="{FF2B5EF4-FFF2-40B4-BE49-F238E27FC236}">
                <a16:creationId xmlns:a16="http://schemas.microsoft.com/office/drawing/2014/main" id="{2A11B25E-BF56-42B8-B7BD-42329FC366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0" y="4330743"/>
            <a:ext cx="2762250" cy="1589301"/>
          </a:xfrm>
          <a:prstGeom prst="rect">
            <a:avLst/>
          </a:prstGeom>
          <a:noFill/>
          <a:ln>
            <a:noFill/>
          </a:ln>
        </p:spPr>
      </p:pic>
      <p:pic>
        <p:nvPicPr>
          <p:cNvPr id="12" name="Imagen 11">
            <a:extLst>
              <a:ext uri="{FF2B5EF4-FFF2-40B4-BE49-F238E27FC236}">
                <a16:creationId xmlns:a16="http://schemas.microsoft.com/office/drawing/2014/main" id="{A3D4B2F9-A4CC-44DD-8EEC-03FBE1144F8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2121" y="4330743"/>
            <a:ext cx="2762250" cy="1589301"/>
          </a:xfrm>
          <a:prstGeom prst="rect">
            <a:avLst/>
          </a:prstGeom>
          <a:noFill/>
          <a:ln>
            <a:noFill/>
          </a:ln>
        </p:spPr>
      </p:pic>
    </p:spTree>
    <p:extLst>
      <p:ext uri="{BB962C8B-B14F-4D97-AF65-F5344CB8AC3E}">
        <p14:creationId xmlns:p14="http://schemas.microsoft.com/office/powerpoint/2010/main" val="121678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7755"/>
          </a:xfrm>
          <a:prstGeom prst="rect">
            <a:avLst/>
          </a:prstGeom>
        </p:spPr>
      </p:pic>
      <p:sp>
        <p:nvSpPr>
          <p:cNvPr id="6" name="CuadroTexto 5"/>
          <p:cNvSpPr txBox="1"/>
          <p:nvPr/>
        </p:nvSpPr>
        <p:spPr>
          <a:xfrm>
            <a:off x="6557554" y="416412"/>
            <a:ext cx="2682771" cy="369332"/>
          </a:xfrm>
          <a:prstGeom prst="rect">
            <a:avLst/>
          </a:prstGeom>
          <a:noFill/>
        </p:spPr>
        <p:txBody>
          <a:bodyPr wrap="square" rtlCol="0">
            <a:spAutoFit/>
          </a:bodyPr>
          <a:lstStyle/>
          <a:p>
            <a:r>
              <a:rPr lang="es-MX" b="1" dirty="0">
                <a:solidFill>
                  <a:srgbClr val="990033"/>
                </a:solidFill>
                <a:latin typeface="Montserrat ExtraBold" panose="00000900000000000000" pitchFamily="50" charset="0"/>
              </a:rPr>
              <a:t> febrero 2024</a:t>
            </a:r>
          </a:p>
        </p:txBody>
      </p:sp>
      <p:cxnSp>
        <p:nvCxnSpPr>
          <p:cNvPr id="8" name="Conector recto 7"/>
          <p:cNvCxnSpPr/>
          <p:nvPr/>
        </p:nvCxnSpPr>
        <p:spPr>
          <a:xfrm flipV="1">
            <a:off x="373738" y="588579"/>
            <a:ext cx="6289821" cy="12499"/>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46538" y="1073373"/>
            <a:ext cx="8226617" cy="5047536"/>
          </a:xfrm>
          <a:prstGeom prst="rect">
            <a:avLst/>
          </a:prstGeom>
        </p:spPr>
        <p:txBody>
          <a:bodyPr wrap="square">
            <a:spAutoFit/>
          </a:bodyPr>
          <a:lstStyle/>
          <a:p>
            <a:pPr algn="ctr">
              <a:tabLst>
                <a:tab pos="2806065" algn="ctr"/>
                <a:tab pos="5612130" algn="r"/>
              </a:tabLst>
            </a:pPr>
            <a:r>
              <a:rPr lang="es-MX" sz="1400" b="1" dirty="0">
                <a:latin typeface="Montserrat Medium" panose="00000600000000000000" pitchFamily="50" charset="0"/>
              </a:rPr>
              <a:t> </a:t>
            </a:r>
            <a:r>
              <a:rPr lang="es-MX" sz="1400" b="1" dirty="0">
                <a:effectLst/>
                <a:latin typeface="Montserrat Medium" panose="00000600000000000000" pitchFamily="50" charset="0"/>
                <a:ea typeface="Calibri" panose="020F0502020204030204" pitchFamily="34" charset="0"/>
                <a:cs typeface="Times New Roman" panose="02020603050405020304" pitchFamily="18" charset="0"/>
              </a:rPr>
              <a:t>Capacitación al Comité de Ética en</a:t>
            </a:r>
            <a:endParaRPr lang="es-MX" sz="1400" dirty="0">
              <a:effectLst/>
              <a:latin typeface="Montserrat Medium" panose="00000600000000000000" pitchFamily="50" charset="0"/>
              <a:ea typeface="Calibri" panose="020F0502020204030204" pitchFamily="34" charset="0"/>
              <a:cs typeface="Times New Roman" panose="02020603050405020304" pitchFamily="18" charset="0"/>
            </a:endParaRPr>
          </a:p>
          <a:p>
            <a:pPr algn="ctr">
              <a:tabLst>
                <a:tab pos="2806065" algn="ctr"/>
                <a:tab pos="5612130" algn="r"/>
              </a:tabLst>
            </a:pPr>
            <a:r>
              <a:rPr lang="es-MX" sz="1400" b="1" dirty="0">
                <a:effectLst/>
                <a:latin typeface="Montserrat Medium" panose="00000600000000000000" pitchFamily="50" charset="0"/>
                <a:ea typeface="Calibri" panose="020F0502020204030204" pitchFamily="34" charset="0"/>
                <a:cs typeface="Times New Roman" panose="02020603050405020304" pitchFamily="18" charset="0"/>
              </a:rPr>
              <a:t> “Protocolo Cero” con enfoque jurídico </a:t>
            </a:r>
            <a:endParaRPr lang="es-MX" sz="1400" dirty="0">
              <a:effectLst/>
              <a:latin typeface="Montserrat Medium" panose="00000600000000000000" pitchFamily="50" charset="0"/>
              <a:ea typeface="Calibri" panose="020F0502020204030204" pitchFamily="34" charset="0"/>
              <a:cs typeface="Times New Roman" panose="02020603050405020304" pitchFamily="18" charset="0"/>
            </a:endParaRPr>
          </a:p>
          <a:p>
            <a:pPr algn="ctr">
              <a:tabLst>
                <a:tab pos="2806065" algn="ctr"/>
                <a:tab pos="5612130" algn="r"/>
              </a:tabLst>
            </a:pPr>
            <a:endParaRPr lang="es-MX" sz="1400" b="1" dirty="0">
              <a:latin typeface="Montserrat Medium" panose="00000600000000000000" pitchFamily="50" charset="0"/>
              <a:ea typeface="Calibri" panose="020F0502020204030204" pitchFamily="34" charset="0"/>
              <a:cs typeface="Times New Roman" panose="02020603050405020304" pitchFamily="18" charset="0"/>
            </a:endParaRPr>
          </a:p>
          <a:p>
            <a:pPr algn="just">
              <a:tabLst>
                <a:tab pos="2806065" algn="ctr"/>
                <a:tab pos="5612130" algn="r"/>
              </a:tabLst>
            </a:pPr>
            <a:endParaRPr lang="es-MX" sz="1400" dirty="0">
              <a:effectLst/>
              <a:latin typeface="Montserrat Medium" panose="00000600000000000000" pitchFamily="50" charset="0"/>
              <a:ea typeface="Calibri" panose="020F0502020204030204" pitchFamily="34" charset="0"/>
              <a:cs typeface="Times New Roman" panose="02020603050405020304" pitchFamily="18" charset="0"/>
            </a:endParaRP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El Protocolo Cero no solo busca ser una guía para las víctimas, si no también promueve la cultura institucional de igualdad de género y clima laboral libre de violencia</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 </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La capacitación fue dirigida al Comité de Ética de este Organismo para el aprendizaje en el procedimiento que señala las conductas de incumplimiento en el Código de Ética establecido </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 </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Durante la capacitación se abordaron dos instrumentos normativos:</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 </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El primero, Protocolo Cero para la prevención, atención y Sanción del acoso sexual y/o laboral, hostigamiento sexual y/o laboral en el Bachillerato del Estado de Hidalgo, el cual establece que la presunta víctima de estos hechos tiene el derecho de denunciar a través de la figura “Persona Consejera” debidamente sensibilizada y capacitada, acto seguido la persona consejera hará de conocimiento al Comité de Ética y Prevención de conflictos de interés (CEPCI) de este Organismo.</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 </a:t>
            </a:r>
          </a:p>
          <a:p>
            <a:pPr algn="ctr">
              <a:tabLst>
                <a:tab pos="2806065" algn="ctr"/>
                <a:tab pos="5612130" algn="r"/>
              </a:tabLst>
            </a:pPr>
            <a:endParaRPr lang="es-MX" sz="1400" dirty="0">
              <a:effectLst/>
              <a:latin typeface="Montserrat Medium" panose="00000600000000000000" pitchFamily="50" charset="0"/>
              <a:ea typeface="Calibri" panose="020F0502020204030204" pitchFamily="34" charset="0"/>
              <a:cs typeface="Times New Roman" panose="02020603050405020304" pitchFamily="18" charset="0"/>
            </a:endParaRPr>
          </a:p>
          <a:p>
            <a:pPr algn="ctr"/>
            <a:r>
              <a:rPr lang="es-MX" sz="1400" dirty="0">
                <a:latin typeface="inherit"/>
              </a:rPr>
              <a:t> </a:t>
            </a:r>
          </a:p>
          <a:p>
            <a:pPr algn="ctr"/>
            <a:endParaRPr lang="es-MX" sz="1400" dirty="0">
              <a:latin typeface="inherit"/>
            </a:endParaRPr>
          </a:p>
        </p:txBody>
      </p:sp>
      <p:sp>
        <p:nvSpPr>
          <p:cNvPr id="7" name="AutoShape 2" descr="blob:https://web.whatsapp.com/80b58890-1dca-45a7-a6be-48fbe36db8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5942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7755"/>
          </a:xfrm>
          <a:prstGeom prst="rect">
            <a:avLst/>
          </a:prstGeom>
        </p:spPr>
      </p:pic>
      <p:sp>
        <p:nvSpPr>
          <p:cNvPr id="6" name="CuadroTexto 5"/>
          <p:cNvSpPr txBox="1"/>
          <p:nvPr/>
        </p:nvSpPr>
        <p:spPr>
          <a:xfrm>
            <a:off x="6557554" y="416412"/>
            <a:ext cx="2682771" cy="369332"/>
          </a:xfrm>
          <a:prstGeom prst="rect">
            <a:avLst/>
          </a:prstGeom>
          <a:noFill/>
        </p:spPr>
        <p:txBody>
          <a:bodyPr wrap="square" rtlCol="0">
            <a:spAutoFit/>
          </a:bodyPr>
          <a:lstStyle/>
          <a:p>
            <a:r>
              <a:rPr lang="es-MX" b="1" dirty="0">
                <a:solidFill>
                  <a:srgbClr val="990033"/>
                </a:solidFill>
                <a:latin typeface="Montserrat ExtraBold" panose="00000900000000000000" pitchFamily="50" charset="0"/>
              </a:rPr>
              <a:t> febrero 2024</a:t>
            </a:r>
          </a:p>
        </p:txBody>
      </p:sp>
      <p:cxnSp>
        <p:nvCxnSpPr>
          <p:cNvPr id="8" name="Conector recto 7"/>
          <p:cNvCxnSpPr/>
          <p:nvPr/>
        </p:nvCxnSpPr>
        <p:spPr>
          <a:xfrm flipV="1">
            <a:off x="373738" y="588579"/>
            <a:ext cx="6289821" cy="12499"/>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46538" y="1073373"/>
            <a:ext cx="8226617" cy="2462213"/>
          </a:xfrm>
          <a:prstGeom prst="rect">
            <a:avLst/>
          </a:prstGeom>
        </p:spPr>
        <p:txBody>
          <a:bodyPr wrap="square">
            <a:spAutoFit/>
          </a:bodyPr>
          <a:lstStyle/>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El segundo instrumento normativo, se trato del “Protocolo de Recepción y Atención de Denuncias por Incumplimiento al Código de Conducta”, el cual es el proceso siguiente en la atención de la denuncia recibida por acoso sexual y/o laboral, hostigamiento sexual y/o laboral, o por alguna otra falta al Código de Ética o Código de Conducta que reciba el CEPCI, para dar el seguimiento correcto.</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 </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Para finalizar la asesoría, se realizaron diversas recomendaciones para no caer en el incumplimiento del Código de Ética.</a:t>
            </a:r>
          </a:p>
          <a:p>
            <a:pPr algn="ctr">
              <a:tabLst>
                <a:tab pos="2806065" algn="ctr"/>
                <a:tab pos="5612130" algn="r"/>
              </a:tabLst>
            </a:pPr>
            <a:endParaRPr lang="es-MX" sz="1400" dirty="0">
              <a:effectLst/>
              <a:latin typeface="Montserrat Medium" panose="00000600000000000000" pitchFamily="50" charset="0"/>
              <a:ea typeface="Calibri" panose="020F0502020204030204" pitchFamily="34" charset="0"/>
              <a:cs typeface="Times New Roman" panose="02020603050405020304" pitchFamily="18" charset="0"/>
            </a:endParaRPr>
          </a:p>
          <a:p>
            <a:pPr algn="ctr"/>
            <a:r>
              <a:rPr lang="es-MX" sz="1400" dirty="0">
                <a:latin typeface="inherit"/>
              </a:rPr>
              <a:t> </a:t>
            </a:r>
          </a:p>
          <a:p>
            <a:pPr algn="ctr"/>
            <a:endParaRPr lang="es-MX" sz="1400" dirty="0">
              <a:latin typeface="inherit"/>
            </a:endParaRPr>
          </a:p>
        </p:txBody>
      </p:sp>
      <p:sp>
        <p:nvSpPr>
          <p:cNvPr id="7" name="AutoShape 2" descr="blob:https://web.whatsapp.com/80b58890-1dca-45a7-a6be-48fbe36db8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Imagen 8">
            <a:extLst>
              <a:ext uri="{FF2B5EF4-FFF2-40B4-BE49-F238E27FC236}">
                <a16:creationId xmlns:a16="http://schemas.microsoft.com/office/drawing/2014/main" id="{31F0B89E-49BD-4445-A308-F9CC9721EA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14" y="3093480"/>
            <a:ext cx="3355917" cy="2462213"/>
          </a:xfrm>
          <a:prstGeom prst="rect">
            <a:avLst/>
          </a:prstGeom>
          <a:noFill/>
          <a:ln>
            <a:noFill/>
          </a:ln>
        </p:spPr>
      </p:pic>
      <p:pic>
        <p:nvPicPr>
          <p:cNvPr id="10" name="Imagen 9">
            <a:extLst>
              <a:ext uri="{FF2B5EF4-FFF2-40B4-BE49-F238E27FC236}">
                <a16:creationId xmlns:a16="http://schemas.microsoft.com/office/drawing/2014/main" id="{00DCB0B4-B047-4B40-AF13-1ECD28240E0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5269" y="3093480"/>
            <a:ext cx="3355917" cy="2457450"/>
          </a:xfrm>
          <a:prstGeom prst="rect">
            <a:avLst/>
          </a:prstGeom>
          <a:noFill/>
          <a:ln>
            <a:noFill/>
          </a:ln>
        </p:spPr>
      </p:pic>
    </p:spTree>
    <p:extLst>
      <p:ext uri="{BB962C8B-B14F-4D97-AF65-F5344CB8AC3E}">
        <p14:creationId xmlns:p14="http://schemas.microsoft.com/office/powerpoint/2010/main" val="372203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7755"/>
          </a:xfrm>
          <a:prstGeom prst="rect">
            <a:avLst/>
          </a:prstGeom>
        </p:spPr>
      </p:pic>
      <p:sp>
        <p:nvSpPr>
          <p:cNvPr id="6" name="CuadroTexto 5"/>
          <p:cNvSpPr txBox="1"/>
          <p:nvPr/>
        </p:nvSpPr>
        <p:spPr>
          <a:xfrm>
            <a:off x="6557554" y="416412"/>
            <a:ext cx="2682771" cy="369332"/>
          </a:xfrm>
          <a:prstGeom prst="rect">
            <a:avLst/>
          </a:prstGeom>
          <a:noFill/>
        </p:spPr>
        <p:txBody>
          <a:bodyPr wrap="square" rtlCol="0">
            <a:spAutoFit/>
          </a:bodyPr>
          <a:lstStyle/>
          <a:p>
            <a:r>
              <a:rPr lang="es-MX" b="1" dirty="0">
                <a:solidFill>
                  <a:srgbClr val="990033"/>
                </a:solidFill>
                <a:latin typeface="Montserrat ExtraBold" panose="00000900000000000000" pitchFamily="50" charset="0"/>
              </a:rPr>
              <a:t> abril 2024</a:t>
            </a:r>
          </a:p>
        </p:txBody>
      </p:sp>
      <p:cxnSp>
        <p:nvCxnSpPr>
          <p:cNvPr id="8" name="Conector recto 7"/>
          <p:cNvCxnSpPr/>
          <p:nvPr/>
        </p:nvCxnSpPr>
        <p:spPr>
          <a:xfrm flipV="1">
            <a:off x="373738" y="588579"/>
            <a:ext cx="6289821" cy="12499"/>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46538" y="1073373"/>
            <a:ext cx="8226617" cy="3108543"/>
          </a:xfrm>
          <a:prstGeom prst="rect">
            <a:avLst/>
          </a:prstGeom>
        </p:spPr>
        <p:txBody>
          <a:bodyPr wrap="square">
            <a:spAutoFit/>
          </a:bodyPr>
          <a:lstStyle/>
          <a:p>
            <a:pPr algn="ctr">
              <a:tabLst>
                <a:tab pos="2806065" algn="ctr"/>
                <a:tab pos="5612130" algn="r"/>
              </a:tabLst>
            </a:pPr>
            <a:r>
              <a:rPr lang="es-MX" sz="1400" b="1" dirty="0">
                <a:effectLst/>
                <a:latin typeface="Montserrat Medium" panose="00000600000000000000" pitchFamily="50" charset="0"/>
                <a:ea typeface="Calibri" panose="020F0502020204030204" pitchFamily="34" charset="0"/>
                <a:cs typeface="Times New Roman" panose="02020603050405020304" pitchFamily="18" charset="0"/>
              </a:rPr>
              <a:t>“Conoce el Protocolo Cero”</a:t>
            </a:r>
            <a:endParaRPr lang="es-MX" sz="1400" dirty="0">
              <a:effectLst/>
              <a:latin typeface="Montserrat Medium" panose="00000600000000000000" pitchFamily="50" charset="0"/>
              <a:ea typeface="Calibri" panose="020F0502020204030204" pitchFamily="34" charset="0"/>
              <a:cs typeface="Times New Roman" panose="02020603050405020304" pitchFamily="18" charset="0"/>
            </a:endParaRPr>
          </a:p>
          <a:p>
            <a:pPr algn="ctr">
              <a:tabLst>
                <a:tab pos="2806065" algn="ctr"/>
                <a:tab pos="5612130" algn="r"/>
              </a:tabLst>
            </a:pPr>
            <a:r>
              <a:rPr lang="es-MX" sz="1400" b="1" dirty="0">
                <a:effectLst/>
                <a:latin typeface="Montserrat Medium" panose="00000600000000000000" pitchFamily="50" charset="0"/>
                <a:ea typeface="Calibri" panose="020F0502020204030204" pitchFamily="34" charset="0"/>
                <a:cs typeface="Times New Roman" panose="02020603050405020304" pitchFamily="18" charset="0"/>
              </a:rPr>
              <a:t>marzo 2024</a:t>
            </a:r>
          </a:p>
          <a:p>
            <a:pPr algn="ctr">
              <a:tabLst>
                <a:tab pos="2806065" algn="ctr"/>
                <a:tab pos="5612130" algn="r"/>
              </a:tabLst>
            </a:pPr>
            <a:endParaRPr lang="es-MX" sz="1400" b="1" dirty="0">
              <a:latin typeface="Montserrat Medium" panose="00000600000000000000" pitchFamily="50" charset="0"/>
              <a:ea typeface="Calibri" panose="020F0502020204030204" pitchFamily="34" charset="0"/>
              <a:cs typeface="Times New Roman" panose="02020603050405020304" pitchFamily="18" charset="0"/>
            </a:endParaRP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En el Bachillerato del Estado de Hidalgo, estamos comprometidos con un ambiente seguro y respetuoso, mediante el cual se trabaja bajo el Protocolo Cero Tolerancia ante la violencia contra las mujeres en los 138 Centros Educativos.</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 </a:t>
            </a:r>
          </a:p>
          <a:p>
            <a:pPr algn="just">
              <a:tabLst>
                <a:tab pos="2806065" algn="ctr"/>
                <a:tab pos="5612130" algn="r"/>
              </a:tabLst>
            </a:pPr>
            <a:r>
              <a:rPr lang="es-MX" sz="1400" dirty="0">
                <a:effectLst/>
                <a:latin typeface="Montserrat Medium" panose="00000600000000000000" pitchFamily="50" charset="0"/>
                <a:ea typeface="Calibri" panose="020F0502020204030204" pitchFamily="34" charset="0"/>
                <a:cs typeface="Times New Roman" panose="02020603050405020304" pitchFamily="18" charset="0"/>
              </a:rPr>
              <a:t>El presente protocolo busca fomentar ambientes de convivencia saludables priorizando el respeto a los derechos de las mujeres, así como la promoción de una educación pacifica e inclusiva, se aspira a que las escuelas continúen siendo espacios seguros para desarrollarse de manera integral. </a:t>
            </a:r>
          </a:p>
          <a:p>
            <a:pPr algn="ctr">
              <a:tabLst>
                <a:tab pos="2806065" algn="ctr"/>
                <a:tab pos="5612130" algn="r"/>
              </a:tabLst>
            </a:pPr>
            <a:endParaRPr lang="es-MX" sz="1400" dirty="0">
              <a:effectLst/>
              <a:latin typeface="Montserrat Medium" panose="00000600000000000000" pitchFamily="50" charset="0"/>
              <a:ea typeface="Calibri" panose="020F0502020204030204" pitchFamily="34" charset="0"/>
              <a:cs typeface="Times New Roman" panose="02020603050405020304" pitchFamily="18" charset="0"/>
            </a:endParaRPr>
          </a:p>
          <a:p>
            <a:pPr algn="ctr"/>
            <a:r>
              <a:rPr lang="es-MX" sz="1400" dirty="0">
                <a:latin typeface="inherit"/>
              </a:rPr>
              <a:t> </a:t>
            </a:r>
          </a:p>
          <a:p>
            <a:pPr algn="ctr"/>
            <a:endParaRPr lang="es-MX" sz="1400" dirty="0">
              <a:latin typeface="inherit"/>
            </a:endParaRPr>
          </a:p>
        </p:txBody>
      </p:sp>
      <p:sp>
        <p:nvSpPr>
          <p:cNvPr id="7" name="AutoShape 2" descr="blob:https://web.whatsapp.com/80b58890-1dca-45a7-a6be-48fbe36db8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Imagen 9">
            <a:extLst>
              <a:ext uri="{FF2B5EF4-FFF2-40B4-BE49-F238E27FC236}">
                <a16:creationId xmlns:a16="http://schemas.microsoft.com/office/drawing/2014/main" id="{487AA616-D510-496D-A26C-760DDF024206}"/>
              </a:ext>
            </a:extLst>
          </p:cNvPr>
          <p:cNvPicPr/>
          <p:nvPr/>
        </p:nvPicPr>
        <p:blipFill rotWithShape="1">
          <a:blip r:embed="rId3" cstate="print">
            <a:extLst>
              <a:ext uri="{28A0092B-C50C-407E-A947-70E740481C1C}">
                <a14:useLocalDpi xmlns:a14="http://schemas.microsoft.com/office/drawing/2010/main" val="0"/>
              </a:ext>
            </a:extLst>
          </a:blip>
          <a:srcRect l="3767" t="4558" r="3347" b="3486"/>
          <a:stretch/>
        </p:blipFill>
        <p:spPr bwMode="auto">
          <a:xfrm>
            <a:off x="1481408" y="3666030"/>
            <a:ext cx="2756050" cy="2309338"/>
          </a:xfrm>
          <a:prstGeom prst="rect">
            <a:avLst/>
          </a:prstGeom>
          <a:noFill/>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CFEE4FD3-DE9E-44E3-A360-4635526CA7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6543" y="3666030"/>
            <a:ext cx="2609850" cy="2309338"/>
          </a:xfrm>
          <a:prstGeom prst="rect">
            <a:avLst/>
          </a:prstGeom>
          <a:noFill/>
          <a:ln>
            <a:noFill/>
          </a:ln>
        </p:spPr>
      </p:pic>
    </p:spTree>
    <p:extLst>
      <p:ext uri="{BB962C8B-B14F-4D97-AF65-F5344CB8AC3E}">
        <p14:creationId xmlns:p14="http://schemas.microsoft.com/office/powerpoint/2010/main" val="81272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7755"/>
          </a:xfrm>
          <a:prstGeom prst="rect">
            <a:avLst/>
          </a:prstGeom>
        </p:spPr>
      </p:pic>
      <p:sp>
        <p:nvSpPr>
          <p:cNvPr id="6" name="CuadroTexto 5"/>
          <p:cNvSpPr txBox="1"/>
          <p:nvPr/>
        </p:nvSpPr>
        <p:spPr>
          <a:xfrm>
            <a:off x="6557554" y="416412"/>
            <a:ext cx="2682771" cy="369332"/>
          </a:xfrm>
          <a:prstGeom prst="rect">
            <a:avLst/>
          </a:prstGeom>
          <a:noFill/>
        </p:spPr>
        <p:txBody>
          <a:bodyPr wrap="square" rtlCol="0">
            <a:spAutoFit/>
          </a:bodyPr>
          <a:lstStyle/>
          <a:p>
            <a:r>
              <a:rPr lang="es-MX" b="1" dirty="0">
                <a:solidFill>
                  <a:srgbClr val="990033"/>
                </a:solidFill>
                <a:latin typeface="Montserrat ExtraBold" panose="00000900000000000000" pitchFamily="50" charset="0"/>
              </a:rPr>
              <a:t> Mayo 2024</a:t>
            </a:r>
          </a:p>
        </p:txBody>
      </p:sp>
      <p:cxnSp>
        <p:nvCxnSpPr>
          <p:cNvPr id="8" name="Conector recto 7"/>
          <p:cNvCxnSpPr/>
          <p:nvPr/>
        </p:nvCxnSpPr>
        <p:spPr>
          <a:xfrm flipV="1">
            <a:off x="373738" y="588579"/>
            <a:ext cx="6289821" cy="12499"/>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46538" y="1073373"/>
            <a:ext cx="8226617" cy="3108543"/>
          </a:xfrm>
          <a:prstGeom prst="rect">
            <a:avLst/>
          </a:prstGeom>
        </p:spPr>
        <p:txBody>
          <a:bodyPr wrap="square">
            <a:spAutoFit/>
          </a:bodyPr>
          <a:lstStyle/>
          <a:p>
            <a:pPr algn="ctr"/>
            <a:r>
              <a:rPr lang="es-MX" sz="1400" b="1" dirty="0">
                <a:latin typeface="Montserrat Medium" panose="00000600000000000000" pitchFamily="50" charset="0"/>
              </a:rPr>
              <a:t> “Protocolo Cero”</a:t>
            </a:r>
          </a:p>
          <a:p>
            <a:pPr algn="ctr"/>
            <a:endParaRPr lang="es-MX" sz="1400" dirty="0">
              <a:latin typeface="Montserrat Medium" panose="00000600000000000000" pitchFamily="50" charset="0"/>
            </a:endParaRPr>
          </a:p>
          <a:p>
            <a:pPr algn="just"/>
            <a:r>
              <a:rPr lang="es-MX" sz="1400" dirty="0">
                <a:latin typeface="Montserrat Medium" panose="00000600000000000000" pitchFamily="50" charset="0"/>
              </a:rPr>
              <a:t>Con el objetivo de prevenir y eliminar acciones así como contrarrestar las expresiones, actos y manifestaciones de violencia, fobia a diversidad sexual y todas las formas de discriminación y formas de intolerancia que ejercen contra cualquier persona, se impartió la capacitación “No Discriminación” a personal directivo, docente y administrativo del Bachillerato General plantel Tepeji del Rio, obteniendo como resultado la comprensión por parte de los participantes y la importancia de su actuar privilegiando el respeto entre compañeros y estudiantes, así como el entendimiento de las formas de violencia que pueden existir dentro del plantel y el como actuar en estos casos, priorizando actividades integrales preventivas en la que participe la comunidad educativa.</a:t>
            </a:r>
            <a:endParaRPr lang="es-MX" sz="1400" dirty="0">
              <a:latin typeface="inherit"/>
            </a:endParaRPr>
          </a:p>
          <a:p>
            <a:pPr algn="ctr"/>
            <a:r>
              <a:rPr lang="es-MX" sz="1400" dirty="0">
                <a:latin typeface="inherit"/>
              </a:rPr>
              <a:t> </a:t>
            </a:r>
          </a:p>
          <a:p>
            <a:pPr algn="ctr"/>
            <a:endParaRPr lang="es-MX" sz="1400" dirty="0">
              <a:latin typeface="inherit"/>
            </a:endParaRPr>
          </a:p>
        </p:txBody>
      </p:sp>
      <p:sp>
        <p:nvSpPr>
          <p:cNvPr id="7" name="AutoShape 2" descr="blob:https://web.whatsapp.com/80b58890-1dca-45a7-a6be-48fbe36db8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Imagen 8">
            <a:extLst>
              <a:ext uri="{FF2B5EF4-FFF2-40B4-BE49-F238E27FC236}">
                <a16:creationId xmlns:a16="http://schemas.microsoft.com/office/drawing/2014/main" id="{9EE33E0F-23CA-4010-AF16-3880B6724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28" y="3882886"/>
            <a:ext cx="2381102" cy="2040835"/>
          </a:xfrm>
          <a:prstGeom prst="rect">
            <a:avLst/>
          </a:prstGeom>
        </p:spPr>
      </p:pic>
      <p:pic>
        <p:nvPicPr>
          <p:cNvPr id="11" name="Imagen 10">
            <a:extLst>
              <a:ext uri="{FF2B5EF4-FFF2-40B4-BE49-F238E27FC236}">
                <a16:creationId xmlns:a16="http://schemas.microsoft.com/office/drawing/2014/main" id="{DAD75225-1844-4985-BAC1-7F220B7EA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8485" y="3882885"/>
            <a:ext cx="2381102" cy="2040835"/>
          </a:xfrm>
          <a:prstGeom prst="rect">
            <a:avLst/>
          </a:prstGeom>
        </p:spPr>
      </p:pic>
      <p:pic>
        <p:nvPicPr>
          <p:cNvPr id="13" name="Imagen 12">
            <a:extLst>
              <a:ext uri="{FF2B5EF4-FFF2-40B4-BE49-F238E27FC236}">
                <a16:creationId xmlns:a16="http://schemas.microsoft.com/office/drawing/2014/main" id="{40E2083A-E166-4088-816E-4604507868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4370" y="3882885"/>
            <a:ext cx="2381102" cy="2040835"/>
          </a:xfrm>
          <a:prstGeom prst="rect">
            <a:avLst/>
          </a:prstGeom>
        </p:spPr>
      </p:pic>
    </p:spTree>
    <p:extLst>
      <p:ext uri="{BB962C8B-B14F-4D97-AF65-F5344CB8AC3E}">
        <p14:creationId xmlns:p14="http://schemas.microsoft.com/office/powerpoint/2010/main" val="14707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5"/>
            <a:ext cx="9144000" cy="6867755"/>
          </a:xfrm>
          <a:prstGeom prst="rect">
            <a:avLst/>
          </a:prstGeom>
        </p:spPr>
      </p:pic>
      <p:sp>
        <p:nvSpPr>
          <p:cNvPr id="6" name="CuadroTexto 5"/>
          <p:cNvSpPr txBox="1"/>
          <p:nvPr/>
        </p:nvSpPr>
        <p:spPr>
          <a:xfrm>
            <a:off x="6557554" y="416412"/>
            <a:ext cx="2682771" cy="369332"/>
          </a:xfrm>
          <a:prstGeom prst="rect">
            <a:avLst/>
          </a:prstGeom>
          <a:noFill/>
        </p:spPr>
        <p:txBody>
          <a:bodyPr wrap="square" rtlCol="0">
            <a:spAutoFit/>
          </a:bodyPr>
          <a:lstStyle/>
          <a:p>
            <a:r>
              <a:rPr lang="es-MX" b="1" dirty="0">
                <a:solidFill>
                  <a:srgbClr val="990033"/>
                </a:solidFill>
                <a:latin typeface="Montserrat ExtraBold" panose="00000900000000000000" pitchFamily="50" charset="0"/>
              </a:rPr>
              <a:t> Junio 2024</a:t>
            </a:r>
          </a:p>
        </p:txBody>
      </p:sp>
      <p:cxnSp>
        <p:nvCxnSpPr>
          <p:cNvPr id="8" name="Conector recto 7"/>
          <p:cNvCxnSpPr/>
          <p:nvPr/>
        </p:nvCxnSpPr>
        <p:spPr>
          <a:xfrm flipV="1">
            <a:off x="373738" y="588579"/>
            <a:ext cx="6289821" cy="12499"/>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46537" y="930207"/>
            <a:ext cx="8226617" cy="2062103"/>
          </a:xfrm>
          <a:prstGeom prst="rect">
            <a:avLst/>
          </a:prstGeom>
        </p:spPr>
        <p:txBody>
          <a:bodyPr wrap="square">
            <a:spAutoFit/>
          </a:bodyPr>
          <a:lstStyle/>
          <a:p>
            <a:pPr algn="ctr"/>
            <a:r>
              <a:rPr lang="es-MX" sz="1600" b="1" dirty="0">
                <a:latin typeface="Montserrat Medium" panose="00000600000000000000" pitchFamily="50" charset="0"/>
              </a:rPr>
              <a:t> “Protocolo Cero”</a:t>
            </a:r>
          </a:p>
          <a:p>
            <a:pPr algn="ctr"/>
            <a:endParaRPr lang="es-MX" sz="1400" dirty="0">
              <a:latin typeface="Montserrat Medium" panose="00000600000000000000" pitchFamily="50" charset="0"/>
            </a:endParaRPr>
          </a:p>
          <a:p>
            <a:pPr algn="just"/>
            <a:r>
              <a:rPr lang="es-MX" sz="1400" dirty="0">
                <a:latin typeface="Montserrat Medium" panose="00000600000000000000" pitchFamily="50" charset="0"/>
              </a:rPr>
              <a:t>Con el propósito de fortalecer el proceso de sensibilización entre personal de este organismo y en seguimiento a las actividades para la prevención, atención, y sanción del acoso sexual y/o laboral, se llevó a cabo la conferencia “Prevención, atención y sanción del acoso y hostigamiento sexual y/o laboral” impartida a personal de este organismo, por la Psicóloga Yadira Villamil Vera del Instituto Hidalguense de las Mujeres. </a:t>
            </a:r>
          </a:p>
          <a:p>
            <a:pPr algn="just"/>
            <a:endParaRPr lang="es-MX" sz="1400" dirty="0">
              <a:latin typeface="inherit"/>
            </a:endParaRPr>
          </a:p>
          <a:p>
            <a:pPr algn="just"/>
            <a:endParaRPr lang="es-MX" sz="1400" dirty="0">
              <a:latin typeface="inherit"/>
            </a:endParaRPr>
          </a:p>
        </p:txBody>
      </p:sp>
      <p:sp>
        <p:nvSpPr>
          <p:cNvPr id="7" name="AutoShape 2" descr="blob:https://web.whatsapp.com/80b58890-1dca-45a7-a6be-48fbe36db8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5C6EC4F-7ACD-42AF-98AD-ED1497FA9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11" y="2868009"/>
            <a:ext cx="3468872" cy="2769704"/>
          </a:xfrm>
          <a:prstGeom prst="rect">
            <a:avLst/>
          </a:prstGeom>
        </p:spPr>
      </p:pic>
      <p:pic>
        <p:nvPicPr>
          <p:cNvPr id="10" name="Imagen 9">
            <a:extLst>
              <a:ext uri="{FF2B5EF4-FFF2-40B4-BE49-F238E27FC236}">
                <a16:creationId xmlns:a16="http://schemas.microsoft.com/office/drawing/2014/main" id="{56F20217-0656-4BBA-87D4-4FCB992167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3894" y="2868009"/>
            <a:ext cx="3468872" cy="2769704"/>
          </a:xfrm>
          <a:prstGeom prst="rect">
            <a:avLst/>
          </a:prstGeom>
        </p:spPr>
      </p:pic>
    </p:spTree>
    <p:extLst>
      <p:ext uri="{BB962C8B-B14F-4D97-AF65-F5344CB8AC3E}">
        <p14:creationId xmlns:p14="http://schemas.microsoft.com/office/powerpoint/2010/main" val="22103263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3917</TotalTime>
  <Words>1347</Words>
  <Application>Microsoft Macintosh PowerPoint</Application>
  <PresentationFormat>Carta (216 x 279 mm)</PresentationFormat>
  <Paragraphs>81</Paragraphs>
  <Slides>13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Calibri Light</vt:lpstr>
      <vt:lpstr>inherit</vt:lpstr>
      <vt:lpstr>Montserrat</vt:lpstr>
      <vt:lpstr>Montserrat ExtraBold</vt:lpstr>
      <vt:lpstr>Montserrat Medium</vt:lpstr>
      <vt:lpstr>Montserrat SemiBold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dc:creator>
  <cp:lastModifiedBy>Liliana López</cp:lastModifiedBy>
  <cp:revision>344</cp:revision>
  <cp:lastPrinted>2024-10-14T14:49:10Z</cp:lastPrinted>
  <dcterms:created xsi:type="dcterms:W3CDTF">2022-11-09T01:28:34Z</dcterms:created>
  <dcterms:modified xsi:type="dcterms:W3CDTF">2025-02-18T16:06:33Z</dcterms:modified>
</cp:coreProperties>
</file>