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6" r:id="rId2"/>
    <p:sldId id="365" r:id="rId3"/>
    <p:sldId id="332" r:id="rId4"/>
    <p:sldId id="333" r:id="rId5"/>
    <p:sldId id="335" r:id="rId6"/>
    <p:sldId id="338" r:id="rId7"/>
    <p:sldId id="339" r:id="rId8"/>
    <p:sldId id="341" r:id="rId9"/>
    <p:sldId id="340" r:id="rId10"/>
    <p:sldId id="354" r:id="rId11"/>
    <p:sldId id="357" r:id="rId12"/>
    <p:sldId id="356" r:id="rId13"/>
    <p:sldId id="355" r:id="rId14"/>
    <p:sldId id="352" r:id="rId15"/>
    <p:sldId id="331" r:id="rId16"/>
    <p:sldId id="337" r:id="rId17"/>
    <p:sldId id="343" r:id="rId18"/>
    <p:sldId id="342" r:id="rId19"/>
    <p:sldId id="346" r:id="rId20"/>
    <p:sldId id="350" r:id="rId21"/>
    <p:sldId id="345" r:id="rId22"/>
    <p:sldId id="349" r:id="rId23"/>
    <p:sldId id="347" r:id="rId24"/>
    <p:sldId id="348" r:id="rId25"/>
    <p:sldId id="344" r:id="rId26"/>
    <p:sldId id="360" r:id="rId27"/>
    <p:sldId id="358" r:id="rId28"/>
    <p:sldId id="363" r:id="rId29"/>
    <p:sldId id="359" r:id="rId30"/>
    <p:sldId id="36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97"/>
    <p:restoredTop sz="94713"/>
  </p:normalViewPr>
  <p:slideViewPr>
    <p:cSldViewPr snapToGrid="0" showGuides="1">
      <p:cViewPr varScale="1">
        <p:scale>
          <a:sx n="104" d="100"/>
          <a:sy n="104" d="100"/>
        </p:scale>
        <p:origin x="1360"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DE75C-2D31-3341-BE87-042683BF2475}" type="datetimeFigureOut">
              <a:rPr lang="es-MX" smtClean="0"/>
              <a:t>14/02/25</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A4EAB-89AF-274F-B2A0-158C72C0E3FE}" type="slidenum">
              <a:rPr lang="es-MX" smtClean="0"/>
              <a:t>‹Nº›</a:t>
            </a:fld>
            <a:endParaRPr lang="es-MX"/>
          </a:p>
        </p:txBody>
      </p:sp>
    </p:spTree>
    <p:extLst>
      <p:ext uri="{BB962C8B-B14F-4D97-AF65-F5344CB8AC3E}">
        <p14:creationId xmlns:p14="http://schemas.microsoft.com/office/powerpoint/2010/main" val="3017456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B3A4EAB-89AF-274F-B2A0-158C72C0E3FE}" type="slidenum">
              <a:rPr lang="es-MX" smtClean="0"/>
              <a:t>1</a:t>
            </a:fld>
            <a:endParaRPr lang="es-MX"/>
          </a:p>
        </p:txBody>
      </p:sp>
    </p:spTree>
    <p:extLst>
      <p:ext uri="{BB962C8B-B14F-4D97-AF65-F5344CB8AC3E}">
        <p14:creationId xmlns:p14="http://schemas.microsoft.com/office/powerpoint/2010/main" val="568287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DE8D6D64-ACC7-1640-8169-953A997393FE}" type="datetimeFigureOut">
              <a:rPr lang="es-MX" smtClean="0"/>
              <a:t>14/02/25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26329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DE8D6D64-ACC7-1640-8169-953A997393FE}" type="datetimeFigureOut">
              <a:rPr lang="es-MX" smtClean="0"/>
              <a:t>14/02/25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1749349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DE8D6D64-ACC7-1640-8169-953A997393FE}" type="datetimeFigureOut">
              <a:rPr lang="es-MX" smtClean="0"/>
              <a:t>14/02/25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411598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DE8D6D64-ACC7-1640-8169-953A997393FE}" type="datetimeFigureOut">
              <a:rPr lang="es-MX" smtClean="0"/>
              <a:t>14/02/25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2791830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DE8D6D64-ACC7-1640-8169-953A997393FE}" type="datetimeFigureOut">
              <a:rPr lang="es-MX" smtClean="0"/>
              <a:t>14/02/25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1086218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DE8D6D64-ACC7-1640-8169-953A997393FE}" type="datetimeFigureOut">
              <a:rPr lang="es-MX" smtClean="0"/>
              <a:t>14/02/25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389696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DE8D6D64-ACC7-1640-8169-953A997393FE}" type="datetimeFigureOut">
              <a:rPr lang="es-MX" smtClean="0"/>
              <a:t>14/02/25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1193550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DE8D6D64-ACC7-1640-8169-953A997393FE}" type="datetimeFigureOut">
              <a:rPr lang="es-MX" smtClean="0"/>
              <a:t>14/02/25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3962219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8D6D64-ACC7-1640-8169-953A997393FE}" type="datetimeFigureOut">
              <a:rPr lang="es-MX" smtClean="0"/>
              <a:t>14/02/25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213257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DE8D6D64-ACC7-1640-8169-953A997393FE}" type="datetimeFigureOut">
              <a:rPr lang="es-MX" smtClean="0"/>
              <a:t>14/02/25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1658622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DE8D6D64-ACC7-1640-8169-953A997393FE}" type="datetimeFigureOut">
              <a:rPr lang="es-MX" smtClean="0"/>
              <a:t>14/02/25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FAEF2FA-E60E-DA40-850F-91AAF54E2A4B}" type="slidenum">
              <a:rPr lang="es-MX" smtClean="0"/>
              <a:t>‹Nº›</a:t>
            </a:fld>
            <a:endParaRPr lang="es-MX"/>
          </a:p>
        </p:txBody>
      </p:sp>
    </p:spTree>
    <p:extLst>
      <p:ext uri="{BB962C8B-B14F-4D97-AF65-F5344CB8AC3E}">
        <p14:creationId xmlns:p14="http://schemas.microsoft.com/office/powerpoint/2010/main" val="3343291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8D6D64-ACC7-1640-8169-953A997393FE}" type="datetimeFigureOut">
              <a:rPr lang="es-MX" smtClean="0"/>
              <a:t>14/02/25</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EF2FA-E60E-DA40-850F-91AAF54E2A4B}" type="slidenum">
              <a:rPr lang="es-MX" smtClean="0"/>
              <a:t>‹Nº›</a:t>
            </a:fld>
            <a:endParaRPr lang="es-MX"/>
          </a:p>
        </p:txBody>
      </p:sp>
    </p:spTree>
    <p:extLst>
      <p:ext uri="{BB962C8B-B14F-4D97-AF65-F5344CB8AC3E}">
        <p14:creationId xmlns:p14="http://schemas.microsoft.com/office/powerpoint/2010/main" val="1026072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D64A42-39F6-9AAD-C1A9-1D2020F5BA9C}"/>
              </a:ext>
            </a:extLst>
          </p:cNvPr>
          <p:cNvSpPr>
            <a:spLocks noGrp="1"/>
          </p:cNvSpPr>
          <p:nvPr>
            <p:ph type="ctrTitle"/>
          </p:nvPr>
        </p:nvSpPr>
        <p:spPr>
          <a:xfrm>
            <a:off x="685800" y="1041400"/>
            <a:ext cx="7772400" cy="2387600"/>
          </a:xfrm>
        </p:spPr>
        <p:txBody>
          <a:bodyPr>
            <a:normAutofit/>
          </a:bodyPr>
          <a:lstStyle/>
          <a:p>
            <a:pPr marL="180340"/>
            <a:r>
              <a:rPr lang="es-ES" sz="3600" dirty="0">
                <a:effectLst/>
                <a:latin typeface="Montserrat" pitchFamily="2" charset="77"/>
                <a:ea typeface="Times New Roman" panose="02020603050405020304" pitchFamily="18" charset="0"/>
                <a:cs typeface="Arial" panose="020B0604020202020204" pitchFamily="34" charset="0"/>
              </a:rPr>
              <a:t>Comité de Ética y Prevención de Conflictos de Interés</a:t>
            </a:r>
            <a:br>
              <a:rPr lang="es-MX" sz="3600" dirty="0">
                <a:effectLst/>
                <a:latin typeface="Montserrat" pitchFamily="2" charset="77"/>
                <a:ea typeface="Times New Roman" panose="02020603050405020304" pitchFamily="18" charset="0"/>
              </a:rPr>
            </a:br>
            <a:r>
              <a:rPr lang="es-ES" sz="3600" dirty="0">
                <a:latin typeface="Montserrat" pitchFamily="2" charset="77"/>
                <a:ea typeface="Times New Roman" panose="02020603050405020304" pitchFamily="18" charset="0"/>
                <a:cs typeface="Arial" panose="020B0604020202020204" pitchFamily="34" charset="0"/>
              </a:rPr>
              <a:t>d</a:t>
            </a:r>
            <a:r>
              <a:rPr lang="es-ES" sz="3600" dirty="0">
                <a:effectLst/>
                <a:latin typeface="Montserrat" pitchFamily="2" charset="77"/>
                <a:ea typeface="Times New Roman" panose="02020603050405020304" pitchFamily="18" charset="0"/>
                <a:cs typeface="Arial" panose="020B0604020202020204" pitchFamily="34" charset="0"/>
              </a:rPr>
              <a:t>el Bachillerato del Estado de Hidalgo</a:t>
            </a:r>
            <a:endParaRPr lang="es-MX" dirty="0"/>
          </a:p>
        </p:txBody>
      </p:sp>
      <p:sp>
        <p:nvSpPr>
          <p:cNvPr id="3" name="Subtítulo 2">
            <a:extLst>
              <a:ext uri="{FF2B5EF4-FFF2-40B4-BE49-F238E27FC236}">
                <a16:creationId xmlns:a16="http://schemas.microsoft.com/office/drawing/2014/main" id="{0ABD8D9B-EEC2-7251-CCDB-BA77ACDD1929}"/>
              </a:ext>
            </a:extLst>
          </p:cNvPr>
          <p:cNvSpPr>
            <a:spLocks noGrp="1"/>
          </p:cNvSpPr>
          <p:nvPr>
            <p:ph type="subTitle" idx="1"/>
          </p:nvPr>
        </p:nvSpPr>
        <p:spPr>
          <a:xfrm>
            <a:off x="1143000" y="4449120"/>
            <a:ext cx="6858000" cy="1655762"/>
          </a:xfrm>
        </p:spPr>
        <p:txBody>
          <a:bodyPr>
            <a:normAutofit/>
          </a:bodyPr>
          <a:lstStyle/>
          <a:p>
            <a:r>
              <a:rPr lang="es-ES" dirty="0">
                <a:latin typeface="Montserrat" pitchFamily="2" charset="77"/>
                <a:cs typeface="Arial" panose="020B0604020202020204" pitchFamily="34" charset="0"/>
              </a:rPr>
              <a:t>Informe anual 2024</a:t>
            </a:r>
            <a:endParaRPr lang="es-MX" dirty="0">
              <a:latin typeface="Montserrat" pitchFamily="2" charset="77"/>
            </a:endParaRPr>
          </a:p>
        </p:txBody>
      </p:sp>
    </p:spTree>
    <p:extLst>
      <p:ext uri="{BB962C8B-B14F-4D97-AF65-F5344CB8AC3E}">
        <p14:creationId xmlns:p14="http://schemas.microsoft.com/office/powerpoint/2010/main" val="372573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C459524D-7867-9607-165B-6530A38338D2}"/>
              </a:ext>
            </a:extLst>
          </p:cNvPr>
          <p:cNvSpPr>
            <a:spLocks noGrp="1"/>
          </p:cNvSpPr>
          <p:nvPr>
            <p:ph idx="1"/>
          </p:nvPr>
        </p:nvSpPr>
        <p:spPr>
          <a:xfrm>
            <a:off x="628650" y="1087395"/>
            <a:ext cx="7886700" cy="5460271"/>
          </a:xfrm>
        </p:spPr>
        <p:txBody>
          <a:bodyPr>
            <a:normAutofit/>
          </a:bodyPr>
          <a:lstStyle/>
          <a:p>
            <a:pPr marL="0" indent="0" algn="r">
              <a:buNone/>
            </a:pPr>
            <a:r>
              <a:rPr lang="es-MX" dirty="0">
                <a:latin typeface="Montserrat" pitchFamily="2" charset="77"/>
              </a:rPr>
              <a:t>Agosto</a:t>
            </a:r>
          </a:p>
        </p:txBody>
      </p:sp>
      <p:pic>
        <p:nvPicPr>
          <p:cNvPr id="7" name="Imagen 6">
            <a:extLst>
              <a:ext uri="{FF2B5EF4-FFF2-40B4-BE49-F238E27FC236}">
                <a16:creationId xmlns:a16="http://schemas.microsoft.com/office/drawing/2014/main" id="{995E9B73-B2FB-C51B-9115-D21916AD08B5}"/>
              </a:ext>
            </a:extLst>
          </p:cNvPr>
          <p:cNvPicPr>
            <a:picLocks noChangeAspect="1"/>
          </p:cNvPicPr>
          <p:nvPr/>
        </p:nvPicPr>
        <p:blipFill>
          <a:blip r:embed="rId2"/>
          <a:stretch>
            <a:fillRect/>
          </a:stretch>
        </p:blipFill>
        <p:spPr>
          <a:xfrm>
            <a:off x="305669" y="1806117"/>
            <a:ext cx="4135793" cy="3964488"/>
          </a:xfrm>
          <a:prstGeom prst="rect">
            <a:avLst/>
          </a:prstGeom>
        </p:spPr>
      </p:pic>
      <p:pic>
        <p:nvPicPr>
          <p:cNvPr id="9" name="Imagen 8">
            <a:extLst>
              <a:ext uri="{FF2B5EF4-FFF2-40B4-BE49-F238E27FC236}">
                <a16:creationId xmlns:a16="http://schemas.microsoft.com/office/drawing/2014/main" id="{EA294AFF-2E21-DAF8-87C3-C98708A7E6FB}"/>
              </a:ext>
            </a:extLst>
          </p:cNvPr>
          <p:cNvPicPr>
            <a:picLocks noChangeAspect="1"/>
          </p:cNvPicPr>
          <p:nvPr/>
        </p:nvPicPr>
        <p:blipFill>
          <a:blip r:embed="rId3"/>
          <a:stretch>
            <a:fillRect/>
          </a:stretch>
        </p:blipFill>
        <p:spPr>
          <a:xfrm>
            <a:off x="4702540" y="1806117"/>
            <a:ext cx="4333103" cy="3964488"/>
          </a:xfrm>
          <a:prstGeom prst="rect">
            <a:avLst/>
          </a:prstGeom>
        </p:spPr>
      </p:pic>
    </p:spTree>
    <p:extLst>
      <p:ext uri="{BB962C8B-B14F-4D97-AF65-F5344CB8AC3E}">
        <p14:creationId xmlns:p14="http://schemas.microsoft.com/office/powerpoint/2010/main" val="553406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C459524D-7867-9607-165B-6530A38338D2}"/>
              </a:ext>
            </a:extLst>
          </p:cNvPr>
          <p:cNvSpPr>
            <a:spLocks noGrp="1"/>
          </p:cNvSpPr>
          <p:nvPr>
            <p:ph idx="1"/>
          </p:nvPr>
        </p:nvSpPr>
        <p:spPr>
          <a:xfrm>
            <a:off x="628650" y="1087395"/>
            <a:ext cx="7886700" cy="5460271"/>
          </a:xfrm>
        </p:spPr>
        <p:txBody>
          <a:bodyPr>
            <a:normAutofit/>
          </a:bodyPr>
          <a:lstStyle/>
          <a:p>
            <a:pPr marL="0" indent="0" algn="r">
              <a:buNone/>
            </a:pPr>
            <a:r>
              <a:rPr lang="es-MX" dirty="0">
                <a:latin typeface="Montserrat" pitchFamily="2" charset="77"/>
              </a:rPr>
              <a:t>Septiembre</a:t>
            </a:r>
          </a:p>
        </p:txBody>
      </p:sp>
      <p:pic>
        <p:nvPicPr>
          <p:cNvPr id="3" name="Imagen 2">
            <a:extLst>
              <a:ext uri="{FF2B5EF4-FFF2-40B4-BE49-F238E27FC236}">
                <a16:creationId xmlns:a16="http://schemas.microsoft.com/office/drawing/2014/main" id="{41D98E5A-19B5-0CCC-836D-0F130F5CF95E}"/>
              </a:ext>
            </a:extLst>
          </p:cNvPr>
          <p:cNvPicPr>
            <a:picLocks noChangeAspect="1"/>
          </p:cNvPicPr>
          <p:nvPr/>
        </p:nvPicPr>
        <p:blipFill>
          <a:blip r:embed="rId2"/>
          <a:stretch>
            <a:fillRect/>
          </a:stretch>
        </p:blipFill>
        <p:spPr>
          <a:xfrm>
            <a:off x="4635569" y="1816274"/>
            <a:ext cx="4416937" cy="3954331"/>
          </a:xfrm>
          <a:prstGeom prst="rect">
            <a:avLst/>
          </a:prstGeom>
        </p:spPr>
      </p:pic>
      <p:pic>
        <p:nvPicPr>
          <p:cNvPr id="5" name="Imagen 4">
            <a:extLst>
              <a:ext uri="{FF2B5EF4-FFF2-40B4-BE49-F238E27FC236}">
                <a16:creationId xmlns:a16="http://schemas.microsoft.com/office/drawing/2014/main" id="{BD6E2DB6-881A-7A19-5367-6487586415D5}"/>
              </a:ext>
            </a:extLst>
          </p:cNvPr>
          <p:cNvPicPr>
            <a:picLocks noChangeAspect="1"/>
          </p:cNvPicPr>
          <p:nvPr/>
        </p:nvPicPr>
        <p:blipFill>
          <a:blip r:embed="rId3"/>
          <a:stretch>
            <a:fillRect/>
          </a:stretch>
        </p:blipFill>
        <p:spPr>
          <a:xfrm>
            <a:off x="171942" y="1816274"/>
            <a:ext cx="4336490" cy="3867172"/>
          </a:xfrm>
          <a:prstGeom prst="rect">
            <a:avLst/>
          </a:prstGeom>
        </p:spPr>
      </p:pic>
    </p:spTree>
    <p:extLst>
      <p:ext uri="{BB962C8B-B14F-4D97-AF65-F5344CB8AC3E}">
        <p14:creationId xmlns:p14="http://schemas.microsoft.com/office/powerpoint/2010/main" val="215215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C459524D-7867-9607-165B-6530A38338D2}"/>
              </a:ext>
            </a:extLst>
          </p:cNvPr>
          <p:cNvSpPr>
            <a:spLocks noGrp="1"/>
          </p:cNvSpPr>
          <p:nvPr>
            <p:ph idx="1"/>
          </p:nvPr>
        </p:nvSpPr>
        <p:spPr>
          <a:xfrm>
            <a:off x="628650" y="1087395"/>
            <a:ext cx="7886700" cy="5460271"/>
          </a:xfrm>
        </p:spPr>
        <p:txBody>
          <a:bodyPr>
            <a:normAutofit/>
          </a:bodyPr>
          <a:lstStyle/>
          <a:p>
            <a:pPr marL="0" indent="0" algn="r">
              <a:buNone/>
            </a:pPr>
            <a:r>
              <a:rPr lang="es-MX" dirty="0">
                <a:latin typeface="Montserrat" pitchFamily="2" charset="77"/>
              </a:rPr>
              <a:t>Octubre</a:t>
            </a:r>
          </a:p>
        </p:txBody>
      </p:sp>
      <p:pic>
        <p:nvPicPr>
          <p:cNvPr id="6" name="Imagen 5">
            <a:extLst>
              <a:ext uri="{FF2B5EF4-FFF2-40B4-BE49-F238E27FC236}">
                <a16:creationId xmlns:a16="http://schemas.microsoft.com/office/drawing/2014/main" id="{A1B4F26C-F89F-CE37-D0BC-C502A45701A0}"/>
              </a:ext>
            </a:extLst>
          </p:cNvPr>
          <p:cNvPicPr>
            <a:picLocks noChangeAspect="1"/>
          </p:cNvPicPr>
          <p:nvPr/>
        </p:nvPicPr>
        <p:blipFill>
          <a:blip r:embed="rId2"/>
          <a:stretch>
            <a:fillRect/>
          </a:stretch>
        </p:blipFill>
        <p:spPr>
          <a:xfrm>
            <a:off x="259284" y="1665960"/>
            <a:ext cx="4189121" cy="3695180"/>
          </a:xfrm>
          <a:prstGeom prst="rect">
            <a:avLst/>
          </a:prstGeom>
        </p:spPr>
      </p:pic>
      <p:pic>
        <p:nvPicPr>
          <p:cNvPr id="8" name="Imagen 7">
            <a:extLst>
              <a:ext uri="{FF2B5EF4-FFF2-40B4-BE49-F238E27FC236}">
                <a16:creationId xmlns:a16="http://schemas.microsoft.com/office/drawing/2014/main" id="{D47350F2-A989-EC8C-CC03-7523D53F7749}"/>
              </a:ext>
            </a:extLst>
          </p:cNvPr>
          <p:cNvPicPr>
            <a:picLocks noChangeAspect="1"/>
          </p:cNvPicPr>
          <p:nvPr/>
        </p:nvPicPr>
        <p:blipFill>
          <a:blip r:embed="rId3"/>
          <a:stretch>
            <a:fillRect/>
          </a:stretch>
        </p:blipFill>
        <p:spPr>
          <a:xfrm>
            <a:off x="5088297" y="1665960"/>
            <a:ext cx="3796419" cy="3695181"/>
          </a:xfrm>
          <a:prstGeom prst="rect">
            <a:avLst/>
          </a:prstGeom>
        </p:spPr>
      </p:pic>
    </p:spTree>
    <p:extLst>
      <p:ext uri="{BB962C8B-B14F-4D97-AF65-F5344CB8AC3E}">
        <p14:creationId xmlns:p14="http://schemas.microsoft.com/office/powerpoint/2010/main" val="96934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C459524D-7867-9607-165B-6530A38338D2}"/>
              </a:ext>
            </a:extLst>
          </p:cNvPr>
          <p:cNvSpPr>
            <a:spLocks noGrp="1"/>
          </p:cNvSpPr>
          <p:nvPr>
            <p:ph idx="1"/>
          </p:nvPr>
        </p:nvSpPr>
        <p:spPr>
          <a:xfrm>
            <a:off x="628650" y="1087395"/>
            <a:ext cx="7886700" cy="5460271"/>
          </a:xfrm>
        </p:spPr>
        <p:txBody>
          <a:bodyPr>
            <a:normAutofit/>
          </a:bodyPr>
          <a:lstStyle/>
          <a:p>
            <a:pPr marL="0" indent="0" algn="r">
              <a:buNone/>
            </a:pPr>
            <a:r>
              <a:rPr lang="es-MX" dirty="0">
                <a:latin typeface="Montserrat" pitchFamily="2" charset="77"/>
              </a:rPr>
              <a:t>Noviembre</a:t>
            </a:r>
          </a:p>
        </p:txBody>
      </p:sp>
      <p:pic>
        <p:nvPicPr>
          <p:cNvPr id="3" name="Imagen 2">
            <a:extLst>
              <a:ext uri="{FF2B5EF4-FFF2-40B4-BE49-F238E27FC236}">
                <a16:creationId xmlns:a16="http://schemas.microsoft.com/office/drawing/2014/main" id="{48F84B52-DCFC-33AD-EE1A-CE4D44E73D29}"/>
              </a:ext>
            </a:extLst>
          </p:cNvPr>
          <p:cNvPicPr>
            <a:picLocks noChangeAspect="1"/>
          </p:cNvPicPr>
          <p:nvPr/>
        </p:nvPicPr>
        <p:blipFill>
          <a:blip r:embed="rId2"/>
          <a:stretch>
            <a:fillRect/>
          </a:stretch>
        </p:blipFill>
        <p:spPr>
          <a:xfrm>
            <a:off x="187891" y="1562844"/>
            <a:ext cx="4190559" cy="3732311"/>
          </a:xfrm>
          <a:prstGeom prst="rect">
            <a:avLst/>
          </a:prstGeom>
        </p:spPr>
      </p:pic>
      <p:pic>
        <p:nvPicPr>
          <p:cNvPr id="6" name="Imagen 5">
            <a:extLst>
              <a:ext uri="{FF2B5EF4-FFF2-40B4-BE49-F238E27FC236}">
                <a16:creationId xmlns:a16="http://schemas.microsoft.com/office/drawing/2014/main" id="{10FFE2B9-C9B3-DC9B-1D7C-F1CE5867BC79}"/>
              </a:ext>
            </a:extLst>
          </p:cNvPr>
          <p:cNvPicPr>
            <a:picLocks noChangeAspect="1"/>
          </p:cNvPicPr>
          <p:nvPr/>
        </p:nvPicPr>
        <p:blipFill>
          <a:blip r:embed="rId3"/>
          <a:stretch>
            <a:fillRect/>
          </a:stretch>
        </p:blipFill>
        <p:spPr>
          <a:xfrm>
            <a:off x="4672207" y="1562845"/>
            <a:ext cx="4380281" cy="3732310"/>
          </a:xfrm>
          <a:prstGeom prst="rect">
            <a:avLst/>
          </a:prstGeom>
        </p:spPr>
      </p:pic>
    </p:spTree>
    <p:extLst>
      <p:ext uri="{BB962C8B-B14F-4D97-AF65-F5344CB8AC3E}">
        <p14:creationId xmlns:p14="http://schemas.microsoft.com/office/powerpoint/2010/main" val="345709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757306E-DF6A-8360-CFCD-21800A7A3D3A}"/>
              </a:ext>
            </a:extLst>
          </p:cNvPr>
          <p:cNvSpPr>
            <a:spLocks noGrp="1"/>
          </p:cNvSpPr>
          <p:nvPr>
            <p:ph idx="1"/>
          </p:nvPr>
        </p:nvSpPr>
        <p:spPr>
          <a:xfrm>
            <a:off x="325677" y="1027862"/>
            <a:ext cx="8655485" cy="1978386"/>
          </a:xfrm>
        </p:spPr>
        <p:txBody>
          <a:bodyPr>
            <a:normAutofit/>
          </a:bodyPr>
          <a:lstStyle/>
          <a:p>
            <a:pPr algn="just"/>
            <a:r>
              <a:rPr lang="es-ES_tradnl" sz="2000" kern="100" dirty="0">
                <a:effectLst/>
                <a:latin typeface="Montserrat Medium" pitchFamily="2" charset="77"/>
                <a:ea typeface="Calibri" panose="020F0502020204030204" pitchFamily="34" charset="0"/>
                <a:cs typeface="Times New Roman" panose="02020603050405020304" pitchFamily="18" charset="0"/>
              </a:rPr>
              <a:t>Actividades permanentes de febrero a noviembre.</a:t>
            </a:r>
            <a:endParaRPr lang="es-MX"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r>
              <a:rPr lang="es-ES_tradnl" sz="2000" kern="100" dirty="0">
                <a:effectLst/>
                <a:latin typeface="Montserrat Medium" pitchFamily="2" charset="77"/>
                <a:ea typeface="Calibri" panose="020F0502020204030204" pitchFamily="34" charset="0"/>
                <a:cs typeface="Times New Roman" panose="02020603050405020304" pitchFamily="18" charset="0"/>
              </a:rPr>
              <a:t>Atender los incumplimientos al Código de Ética y Código de Conducta.</a:t>
            </a:r>
          </a:p>
          <a:p>
            <a:pPr marL="0" lvl="0" indent="0" algn="just">
              <a:buNone/>
            </a:pPr>
            <a:endParaRPr lang="es-ES_tradnl" sz="100" kern="100" dirty="0">
              <a:latin typeface="Montserrat Medium" pitchFamily="2" charset="77"/>
              <a:ea typeface="Calibri" panose="020F0502020204030204" pitchFamily="34" charset="0"/>
              <a:cs typeface="Times New Roman" panose="02020603050405020304" pitchFamily="18" charset="0"/>
            </a:endParaRPr>
          </a:p>
          <a:p>
            <a:pPr marL="0" lvl="0" indent="0" algn="just">
              <a:buNone/>
            </a:pPr>
            <a:r>
              <a:rPr lang="es-ES_tradnl" sz="2000" kern="100" dirty="0">
                <a:effectLst/>
                <a:latin typeface="Montserrat Medium" pitchFamily="2" charset="77"/>
                <a:ea typeface="Calibri" panose="020F0502020204030204" pitchFamily="34" charset="0"/>
                <a:cs typeface="Times New Roman" panose="02020603050405020304" pitchFamily="18" charset="0"/>
              </a:rPr>
              <a:t>Durante el </a:t>
            </a:r>
            <a:r>
              <a:rPr lang="es-ES_tradnl" sz="2000" kern="100" dirty="0">
                <a:latin typeface="Montserrat Medium" pitchFamily="2" charset="77"/>
                <a:ea typeface="Calibri" panose="020F0502020204030204" pitchFamily="34" charset="0"/>
                <a:cs typeface="Times New Roman" panose="02020603050405020304" pitchFamily="18" charset="0"/>
              </a:rPr>
              <a:t>año</a:t>
            </a:r>
            <a:r>
              <a:rPr lang="es-ES_tradnl" sz="2000" kern="100" dirty="0">
                <a:effectLst/>
                <a:latin typeface="Montserrat Medium" pitchFamily="2" charset="77"/>
                <a:ea typeface="Calibri" panose="020F0502020204030204" pitchFamily="34" charset="0"/>
                <a:cs typeface="Times New Roman" panose="02020603050405020304" pitchFamily="18" charset="0"/>
              </a:rPr>
              <a:t> se atendieron 2 denuncias de 2023 y 14 denuncias de 2024.</a:t>
            </a:r>
          </a:p>
          <a:p>
            <a:pPr marL="0" lvl="0" indent="0" algn="ctr">
              <a:buNone/>
            </a:pPr>
            <a:endParaRPr lang="es-ES_tradnl" sz="2000" kern="100" dirty="0">
              <a:latin typeface="Montserrat Medium" pitchFamily="2" charset="77"/>
              <a:ea typeface="Calibri" panose="020F0502020204030204" pitchFamily="34" charset="0"/>
              <a:cs typeface="Times New Roman" panose="02020603050405020304" pitchFamily="18" charset="0"/>
            </a:endParaRPr>
          </a:p>
          <a:p>
            <a:pPr marL="0" lvl="0" indent="0" algn="just">
              <a:buNone/>
            </a:pPr>
            <a:endParaRPr lang="es-MX"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2" name="Marcador de contenido 2">
            <a:extLst>
              <a:ext uri="{FF2B5EF4-FFF2-40B4-BE49-F238E27FC236}">
                <a16:creationId xmlns:a16="http://schemas.microsoft.com/office/drawing/2014/main" id="{A33098D7-A27C-EF4D-6B63-4D8CE3626B6D}"/>
              </a:ext>
            </a:extLst>
          </p:cNvPr>
          <p:cNvSpPr txBox="1">
            <a:spLocks/>
          </p:cNvSpPr>
          <p:nvPr/>
        </p:nvSpPr>
        <p:spPr>
          <a:xfrm>
            <a:off x="444674" y="3244241"/>
            <a:ext cx="3676390" cy="25858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_tradnl" sz="2000" kern="100" dirty="0">
                <a:latin typeface="Montserrat Medium" pitchFamily="2" charset="77"/>
                <a:ea typeface="Calibri" panose="020F0502020204030204" pitchFamily="34" charset="0"/>
                <a:cs typeface="Times New Roman" panose="02020603050405020304" pitchFamily="18" charset="0"/>
              </a:rPr>
              <a:t>1 TBC El Fresno</a:t>
            </a:r>
          </a:p>
          <a:p>
            <a:pPr marL="0" indent="0" algn="ctr">
              <a:buFont typeface="Arial" panose="020B0604020202020204" pitchFamily="34" charset="0"/>
              <a:buNone/>
            </a:pPr>
            <a:r>
              <a:rPr lang="es-ES_tradnl" sz="2000" kern="100" dirty="0">
                <a:latin typeface="Montserrat Medium" pitchFamily="2" charset="77"/>
                <a:ea typeface="Calibri" panose="020F0502020204030204" pitchFamily="34" charset="0"/>
                <a:cs typeface="Times New Roman" panose="02020603050405020304" pitchFamily="18" charset="0"/>
              </a:rPr>
              <a:t>2 BEH Tepeji del Río (1 de Protocolo cero)</a:t>
            </a:r>
          </a:p>
          <a:p>
            <a:pPr marL="0" indent="0" algn="ctr">
              <a:buFont typeface="Arial" panose="020B0604020202020204" pitchFamily="34" charset="0"/>
              <a:buNone/>
            </a:pPr>
            <a:r>
              <a:rPr lang="es-ES_tradnl" sz="2000" kern="100" dirty="0">
                <a:latin typeface="Montserrat Medium" pitchFamily="2" charset="77"/>
                <a:ea typeface="Calibri" panose="020F0502020204030204" pitchFamily="34" charset="0"/>
                <a:cs typeface="Times New Roman" panose="02020603050405020304" pitchFamily="18" charset="0"/>
              </a:rPr>
              <a:t>2 TBC Chapultepec de Pozos</a:t>
            </a:r>
          </a:p>
          <a:p>
            <a:pPr marL="0" indent="0" algn="ctr">
              <a:buFont typeface="Arial" panose="020B0604020202020204" pitchFamily="34" charset="0"/>
              <a:buNone/>
            </a:pPr>
            <a:r>
              <a:rPr lang="es-ES_tradnl" sz="2000" kern="100" dirty="0">
                <a:latin typeface="Montserrat Medium" pitchFamily="2" charset="77"/>
                <a:ea typeface="Calibri" panose="020F0502020204030204" pitchFamily="34" charset="0"/>
                <a:cs typeface="Times New Roman" panose="02020603050405020304" pitchFamily="18" charset="0"/>
              </a:rPr>
              <a:t>1 TBC </a:t>
            </a:r>
            <a:r>
              <a:rPr lang="es-ES_tradnl" sz="2000" kern="100" dirty="0" err="1">
                <a:latin typeface="Montserrat Medium" pitchFamily="2" charset="77"/>
                <a:ea typeface="Calibri" panose="020F0502020204030204" pitchFamily="34" charset="0"/>
                <a:cs typeface="Times New Roman" panose="02020603050405020304" pitchFamily="18" charset="0"/>
              </a:rPr>
              <a:t>Eloxochitlán</a:t>
            </a:r>
            <a:endParaRPr lang="es-ES_tradnl" sz="2000" kern="100" dirty="0">
              <a:latin typeface="Montserrat Medium" pitchFamily="2" charset="77"/>
              <a:ea typeface="Calibri" panose="020F0502020204030204" pitchFamily="34" charset="0"/>
              <a:cs typeface="Times New Roman" panose="02020603050405020304" pitchFamily="18" charset="0"/>
            </a:endParaRPr>
          </a:p>
          <a:p>
            <a:pPr marL="0" indent="0" algn="ctr">
              <a:buFont typeface="Arial" panose="020B0604020202020204" pitchFamily="34" charset="0"/>
              <a:buNone/>
            </a:pPr>
            <a:r>
              <a:rPr lang="es-ES_tradnl" sz="2000" kern="100" dirty="0">
                <a:latin typeface="Montserrat Medium" pitchFamily="2" charset="77"/>
                <a:ea typeface="Calibri" panose="020F0502020204030204" pitchFamily="34" charset="0"/>
                <a:cs typeface="Times New Roman" panose="02020603050405020304" pitchFamily="18" charset="0"/>
              </a:rPr>
              <a:t>1 Dirección General</a:t>
            </a:r>
          </a:p>
          <a:p>
            <a:pPr marL="0" indent="0" algn="ctr">
              <a:buFont typeface="Arial" panose="020B0604020202020204" pitchFamily="34" charset="0"/>
              <a:buNone/>
            </a:pPr>
            <a:endParaRPr lang="es-ES_tradnl" sz="2000" kern="100" dirty="0">
              <a:latin typeface="Montserrat Medium" pitchFamily="2" charset="77"/>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endParaRPr lang="es-MX" sz="2000" kern="100" dirty="0">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4" name="Marcador de contenido 2">
            <a:extLst>
              <a:ext uri="{FF2B5EF4-FFF2-40B4-BE49-F238E27FC236}">
                <a16:creationId xmlns:a16="http://schemas.microsoft.com/office/drawing/2014/main" id="{ED7FA982-A4BB-3C0B-8BBB-AABB692471AC}"/>
              </a:ext>
            </a:extLst>
          </p:cNvPr>
          <p:cNvSpPr txBox="1">
            <a:spLocks/>
          </p:cNvSpPr>
          <p:nvPr/>
        </p:nvSpPr>
        <p:spPr>
          <a:xfrm>
            <a:off x="4868449" y="3278688"/>
            <a:ext cx="3676390" cy="16816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_tradnl" sz="2000" kern="100" dirty="0">
                <a:latin typeface="Montserrat Medium" pitchFamily="2" charset="77"/>
                <a:ea typeface="Calibri" panose="020F0502020204030204" pitchFamily="34" charset="0"/>
                <a:cs typeface="Times New Roman" panose="02020603050405020304" pitchFamily="18" charset="0"/>
              </a:rPr>
              <a:t>2 TBC Cerro Colorado</a:t>
            </a:r>
          </a:p>
          <a:p>
            <a:pPr marL="0" indent="0" algn="ctr">
              <a:buFont typeface="Arial" panose="020B0604020202020204" pitchFamily="34" charset="0"/>
              <a:buNone/>
            </a:pPr>
            <a:r>
              <a:rPr lang="es-ES_tradnl" sz="2000" kern="100" dirty="0">
                <a:latin typeface="Montserrat Medium" pitchFamily="2" charset="77"/>
                <a:ea typeface="Calibri" panose="020F0502020204030204" pitchFamily="34" charset="0"/>
                <a:cs typeface="Times New Roman" panose="02020603050405020304" pitchFamily="18" charset="0"/>
              </a:rPr>
              <a:t>5 TBC San José Jiquilpan</a:t>
            </a:r>
          </a:p>
          <a:p>
            <a:pPr marL="0" indent="0" algn="ctr">
              <a:buFont typeface="Arial" panose="020B0604020202020204" pitchFamily="34" charset="0"/>
              <a:buNone/>
            </a:pPr>
            <a:r>
              <a:rPr lang="es-ES_tradnl" sz="2000" kern="100" dirty="0">
                <a:latin typeface="Montserrat Medium" pitchFamily="2" charset="77"/>
                <a:ea typeface="Calibri" panose="020F0502020204030204" pitchFamily="34" charset="0"/>
                <a:cs typeface="Times New Roman" panose="02020603050405020304" pitchFamily="18" charset="0"/>
              </a:rPr>
              <a:t>1 TBC El Pedregal</a:t>
            </a:r>
          </a:p>
          <a:p>
            <a:pPr marL="0" indent="0" algn="ctr">
              <a:buFont typeface="Arial" panose="020B0604020202020204" pitchFamily="34" charset="0"/>
              <a:buNone/>
            </a:pPr>
            <a:r>
              <a:rPr lang="es-ES_tradnl" sz="2000" kern="100" dirty="0">
                <a:latin typeface="Montserrat Medium" pitchFamily="2" charset="77"/>
                <a:ea typeface="Calibri" panose="020F0502020204030204" pitchFamily="34" charset="0"/>
                <a:cs typeface="Times New Roman" panose="02020603050405020304" pitchFamily="18" charset="0"/>
              </a:rPr>
              <a:t>1 TBC Xilitla</a:t>
            </a:r>
          </a:p>
          <a:p>
            <a:pPr marL="0" indent="0" algn="ctr">
              <a:buFont typeface="Arial" panose="020B0604020202020204" pitchFamily="34" charset="0"/>
              <a:buNone/>
            </a:pPr>
            <a:endParaRPr lang="es-ES_tradnl" sz="2000" kern="100" dirty="0">
              <a:latin typeface="Montserrat Medium" pitchFamily="2" charset="77"/>
              <a:ea typeface="Calibri" panose="020F0502020204030204" pitchFamily="34" charset="0"/>
              <a:cs typeface="Times New Roman" panose="02020603050405020304" pitchFamily="18" charset="0"/>
            </a:endParaRPr>
          </a:p>
          <a:p>
            <a:pPr marL="0" indent="0" algn="ctr">
              <a:buFont typeface="Arial" panose="020B0604020202020204" pitchFamily="34" charset="0"/>
              <a:buNone/>
            </a:pPr>
            <a:endParaRPr lang="es-ES_tradnl" sz="2000" kern="100" dirty="0">
              <a:latin typeface="Montserrat Medium" pitchFamily="2" charset="77"/>
              <a:ea typeface="Calibri" panose="020F0502020204030204" pitchFamily="34" charset="0"/>
              <a:cs typeface="Times New Roman" panose="02020603050405020304" pitchFamily="18" charset="0"/>
            </a:endParaRPr>
          </a:p>
          <a:p>
            <a:pPr marL="0" indent="0" algn="ctr">
              <a:buFont typeface="Arial" panose="020B0604020202020204" pitchFamily="34" charset="0"/>
              <a:buNone/>
            </a:pPr>
            <a:endParaRPr lang="es-ES_tradnl" sz="2000" kern="100" dirty="0">
              <a:latin typeface="Montserrat Medium" pitchFamily="2" charset="77"/>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endParaRPr lang="es-MX" sz="2000" kern="100" dirty="0">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Tree>
    <p:extLst>
      <p:ext uri="{BB962C8B-B14F-4D97-AF65-F5344CB8AC3E}">
        <p14:creationId xmlns:p14="http://schemas.microsoft.com/office/powerpoint/2010/main" val="235806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1087395"/>
            <a:ext cx="7886700" cy="5460271"/>
          </a:xfrm>
        </p:spPr>
        <p:txBody>
          <a:bodyPr>
            <a:normAutofit/>
          </a:bodyPr>
          <a:lstStyle/>
          <a:p>
            <a:pPr marL="0"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Febrero</a:t>
            </a: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_tradnl" sz="1800" kern="100" dirty="0">
                <a:effectLst/>
                <a:latin typeface="Montserrat Medium" pitchFamily="2" charset="77"/>
                <a:ea typeface="Calibri" panose="020F0502020204030204" pitchFamily="34" charset="0"/>
                <a:cs typeface="Times New Roman" panose="02020603050405020304" pitchFamily="18" charset="0"/>
              </a:rPr>
              <a:t>Difundir con el 100% del personal del BEH, quiénes son los integrantes del CEPCIBEH. A través de medios impresos, electrónicos y redes sociales. </a:t>
            </a: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MX" dirty="0">
              <a:latin typeface="Montserrat" pitchFamily="2" charset="77"/>
            </a:endParaRPr>
          </a:p>
        </p:txBody>
      </p:sp>
      <p:pic>
        <p:nvPicPr>
          <p:cNvPr id="2" name="Marcador de contenido 5">
            <a:extLst>
              <a:ext uri="{FF2B5EF4-FFF2-40B4-BE49-F238E27FC236}">
                <a16:creationId xmlns:a16="http://schemas.microsoft.com/office/drawing/2014/main" id="{A366E8D8-D78F-DA68-830B-158E8BDEB1EB}"/>
              </a:ext>
            </a:extLst>
          </p:cNvPr>
          <p:cNvPicPr>
            <a:picLocks noChangeAspect="1"/>
          </p:cNvPicPr>
          <p:nvPr/>
        </p:nvPicPr>
        <p:blipFill>
          <a:blip r:embed="rId2"/>
          <a:stretch>
            <a:fillRect/>
          </a:stretch>
        </p:blipFill>
        <p:spPr>
          <a:xfrm>
            <a:off x="102050" y="2351495"/>
            <a:ext cx="4351338" cy="4351338"/>
          </a:xfrm>
          <a:prstGeom prst="rect">
            <a:avLst/>
          </a:prstGeom>
        </p:spPr>
      </p:pic>
      <p:pic>
        <p:nvPicPr>
          <p:cNvPr id="4" name="Imagen 3">
            <a:extLst>
              <a:ext uri="{FF2B5EF4-FFF2-40B4-BE49-F238E27FC236}">
                <a16:creationId xmlns:a16="http://schemas.microsoft.com/office/drawing/2014/main" id="{0EA12915-7727-7703-CD9E-AE02C40C777C}"/>
              </a:ext>
            </a:extLst>
          </p:cNvPr>
          <p:cNvPicPr>
            <a:picLocks noChangeAspect="1"/>
          </p:cNvPicPr>
          <p:nvPr/>
        </p:nvPicPr>
        <p:blipFill rotWithShape="1">
          <a:blip r:embed="rId3"/>
          <a:srcRect l="2586" r="2422"/>
          <a:stretch/>
        </p:blipFill>
        <p:spPr>
          <a:xfrm>
            <a:off x="4658497" y="3028028"/>
            <a:ext cx="4383453" cy="2998272"/>
          </a:xfrm>
          <a:prstGeom prst="rect">
            <a:avLst/>
          </a:prstGeom>
        </p:spPr>
      </p:pic>
    </p:spTree>
    <p:extLst>
      <p:ext uri="{BB962C8B-B14F-4D97-AF65-F5344CB8AC3E}">
        <p14:creationId xmlns:p14="http://schemas.microsoft.com/office/powerpoint/2010/main" val="1099700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237995" y="926757"/>
            <a:ext cx="8693063" cy="5460271"/>
          </a:xfrm>
        </p:spPr>
        <p:txBody>
          <a:bodyPr>
            <a:normAutofit/>
          </a:bodyPr>
          <a:lstStyle/>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Mayo</a:t>
            </a:r>
            <a:endParaRPr lang="es-MX" sz="18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Difundir con el 100% del personal del BEH, el procedimiento de denuncia. A través de medios electrónicos y redes sociales.</a:t>
            </a:r>
            <a:endParaRPr lang="es-MX" sz="1400" kern="100" dirty="0">
              <a:latin typeface="Montserrat Medium" pitchFamily="2" charset="77"/>
              <a:cs typeface="Times New Roman" panose="02020603050405020304" pitchFamily="18" charset="0"/>
            </a:endParaRPr>
          </a:p>
          <a:p>
            <a:pPr marL="971550" lvl="1" indent="-285750" algn="just"/>
            <a:r>
              <a:rPr lang="es-MX" sz="1800" kern="100" dirty="0">
                <a:latin typeface="Montserrat Medium" pitchFamily="2" charset="77"/>
                <a:cs typeface="Times New Roman" panose="02020603050405020304" pitchFamily="18" charset="0"/>
              </a:rPr>
              <a:t>Desarrollo de micrositio en la página institucional https://www.bachillerato-hgo.edu.mx/CEPCI/cepci.html</a:t>
            </a:r>
          </a:p>
          <a:p>
            <a:pPr indent="0" algn="just">
              <a:buNone/>
            </a:pPr>
            <a:endParaRPr lang="es-MX" sz="1800" kern="100" dirty="0">
              <a:latin typeface="Montserrat Medium" pitchFamily="2" charset="77"/>
              <a:cs typeface="Times New Roman" panose="02020603050405020304" pitchFamily="18" charset="0"/>
            </a:endParaRPr>
          </a:p>
          <a:p>
            <a:pPr marL="0" indent="0">
              <a:buNone/>
            </a:pPr>
            <a:endParaRPr lang="es-MX" dirty="0">
              <a:latin typeface="Montserrat" pitchFamily="2" charset="77"/>
            </a:endParaRPr>
          </a:p>
        </p:txBody>
      </p:sp>
      <p:pic>
        <p:nvPicPr>
          <p:cNvPr id="4" name="Imagen 3">
            <a:extLst>
              <a:ext uri="{FF2B5EF4-FFF2-40B4-BE49-F238E27FC236}">
                <a16:creationId xmlns:a16="http://schemas.microsoft.com/office/drawing/2014/main" id="{46927C20-2EE7-6503-0117-BF7C07FB9211}"/>
              </a:ext>
            </a:extLst>
          </p:cNvPr>
          <p:cNvPicPr>
            <a:picLocks noChangeAspect="1"/>
          </p:cNvPicPr>
          <p:nvPr/>
        </p:nvPicPr>
        <p:blipFill>
          <a:blip r:embed="rId2"/>
          <a:stretch>
            <a:fillRect/>
          </a:stretch>
        </p:blipFill>
        <p:spPr>
          <a:xfrm>
            <a:off x="1818982" y="2635826"/>
            <a:ext cx="5506035" cy="3145678"/>
          </a:xfrm>
          <a:prstGeom prst="rect">
            <a:avLst/>
          </a:prstGeom>
        </p:spPr>
      </p:pic>
    </p:spTree>
    <p:extLst>
      <p:ext uri="{BB962C8B-B14F-4D97-AF65-F5344CB8AC3E}">
        <p14:creationId xmlns:p14="http://schemas.microsoft.com/office/powerpoint/2010/main" val="150467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1D5ADF7-C901-CD6C-90FA-89ADCF7F56D3}"/>
              </a:ext>
            </a:extLst>
          </p:cNvPr>
          <p:cNvPicPr>
            <a:picLocks noChangeAspect="1"/>
          </p:cNvPicPr>
          <p:nvPr/>
        </p:nvPicPr>
        <p:blipFill>
          <a:blip r:embed="rId2"/>
          <a:stretch>
            <a:fillRect/>
          </a:stretch>
        </p:blipFill>
        <p:spPr>
          <a:xfrm>
            <a:off x="778475" y="1091864"/>
            <a:ext cx="7772400" cy="4674272"/>
          </a:xfrm>
          <a:prstGeom prst="rect">
            <a:avLst/>
          </a:prstGeom>
        </p:spPr>
      </p:pic>
    </p:spTree>
    <p:extLst>
      <p:ext uri="{BB962C8B-B14F-4D97-AF65-F5344CB8AC3E}">
        <p14:creationId xmlns:p14="http://schemas.microsoft.com/office/powerpoint/2010/main" val="2062124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598880"/>
            <a:ext cx="7886700" cy="5460271"/>
          </a:xfrm>
        </p:spPr>
        <p:txBody>
          <a:bodyPr>
            <a:normAutofit/>
          </a:bodyPr>
          <a:lstStyle/>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Junio</a:t>
            </a:r>
            <a:endParaRPr lang="es-MX" sz="1800" kern="100" dirty="0">
              <a:latin typeface="Calibri" panose="020F0502020204030204" pitchFamily="34" charset="0"/>
              <a:ea typeface="Calibri" panose="020F0502020204030204" pitchFamily="34" charset="0"/>
              <a:cs typeface="Times New Roman" panose="02020603050405020304" pitchFamily="18" charset="0"/>
            </a:endParaRPr>
          </a:p>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Difundir con el 100% del personal de BEH la misión, visión, objetivos, indicadores. A través de medios electrónicos y redes sociales. Evaluar su aprehensión mediante formulario.</a:t>
            </a:r>
            <a:endParaRPr lang="es-MX" sz="1800" kern="100" dirty="0">
              <a:latin typeface="Montserrat Medium" pitchFamily="2" charset="77"/>
              <a:cs typeface="Times New Roman" panose="02020603050405020304" pitchFamily="18" charset="0"/>
            </a:endParaRPr>
          </a:p>
          <a:p>
            <a:pPr marL="971550" lvl="1" indent="-285750" algn="just"/>
            <a:r>
              <a:rPr lang="es-MX" sz="1800" kern="100" dirty="0">
                <a:latin typeface="Montserrat Medium" pitchFamily="2" charset="77"/>
                <a:cs typeface="Times New Roman" panose="02020603050405020304" pitchFamily="18" charset="0"/>
              </a:rPr>
              <a:t>Se entregaron al 100% de personas de oficinas centrales, personificadores para difusión de misión, visión y objetivos.</a:t>
            </a:r>
          </a:p>
          <a:p>
            <a:pPr marL="514350" indent="-285750" algn="just"/>
            <a:endParaRPr lang="es-MX" sz="1800" kern="100" dirty="0">
              <a:latin typeface="Montserrat Medium" pitchFamily="2" charset="77"/>
              <a:cs typeface="Times New Roman" panose="02020603050405020304" pitchFamily="18" charset="0"/>
            </a:endParaRPr>
          </a:p>
          <a:p>
            <a:pPr marL="0" indent="0">
              <a:buNone/>
            </a:pPr>
            <a:endParaRPr lang="es-MX" dirty="0">
              <a:latin typeface="Montserrat" pitchFamily="2" charset="77"/>
            </a:endParaRPr>
          </a:p>
        </p:txBody>
      </p:sp>
      <p:pic>
        <p:nvPicPr>
          <p:cNvPr id="4" name="Imagen 3">
            <a:extLst>
              <a:ext uri="{FF2B5EF4-FFF2-40B4-BE49-F238E27FC236}">
                <a16:creationId xmlns:a16="http://schemas.microsoft.com/office/drawing/2014/main" id="{1136671A-3BAD-823D-1849-AD342CC2C6DA}"/>
              </a:ext>
            </a:extLst>
          </p:cNvPr>
          <p:cNvPicPr>
            <a:picLocks noChangeAspect="1"/>
          </p:cNvPicPr>
          <p:nvPr/>
        </p:nvPicPr>
        <p:blipFill rotWithShape="1">
          <a:blip r:embed="rId2"/>
          <a:srcRect l="2660" t="7411" r="6878"/>
          <a:stretch/>
        </p:blipFill>
        <p:spPr>
          <a:xfrm>
            <a:off x="2722063" y="2636729"/>
            <a:ext cx="4073305" cy="3163330"/>
          </a:xfrm>
          <a:prstGeom prst="rect">
            <a:avLst/>
          </a:prstGeom>
        </p:spPr>
      </p:pic>
    </p:spTree>
    <p:extLst>
      <p:ext uri="{BB962C8B-B14F-4D97-AF65-F5344CB8AC3E}">
        <p14:creationId xmlns:p14="http://schemas.microsoft.com/office/powerpoint/2010/main" val="2139013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1087395"/>
            <a:ext cx="7886700" cy="5460271"/>
          </a:xfrm>
        </p:spPr>
        <p:txBody>
          <a:bodyPr>
            <a:normAutofit/>
          </a:bodyPr>
          <a:lstStyle/>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Junio</a:t>
            </a:r>
            <a:endParaRPr lang="es-MX" sz="1800" kern="100" dirty="0">
              <a:latin typeface="Calibri" panose="020F0502020204030204" pitchFamily="34" charset="0"/>
              <a:ea typeface="Calibri" panose="020F0502020204030204" pitchFamily="34" charset="0"/>
              <a:cs typeface="Times New Roman" panose="02020603050405020304" pitchFamily="18" charset="0"/>
            </a:endParaRPr>
          </a:p>
          <a:p>
            <a:pPr marL="971550" lvl="1" indent="-285750" algn="just"/>
            <a:r>
              <a:rPr lang="es-MX" sz="1800" kern="100" dirty="0">
                <a:latin typeface="Montserrat Medium" pitchFamily="2" charset="77"/>
                <a:cs typeface="Times New Roman" panose="02020603050405020304" pitchFamily="18" charset="0"/>
              </a:rPr>
              <a:t>Se sensibilizó y otorgó una breve explicación de la importancia de conocerlos y contribuir a su logro. </a:t>
            </a:r>
          </a:p>
          <a:p>
            <a:pPr marL="514350" indent="-285750" algn="just"/>
            <a:endParaRPr lang="es-MX" sz="1800" kern="100" dirty="0">
              <a:latin typeface="Montserrat Medium" pitchFamily="2" charset="77"/>
              <a:cs typeface="Times New Roman" panose="02020603050405020304" pitchFamily="18" charset="0"/>
            </a:endParaRPr>
          </a:p>
          <a:p>
            <a:pPr marL="0" indent="0">
              <a:buNone/>
            </a:pPr>
            <a:endParaRPr lang="es-MX" dirty="0">
              <a:latin typeface="Montserrat" pitchFamily="2" charset="77"/>
            </a:endParaRPr>
          </a:p>
        </p:txBody>
      </p:sp>
      <p:pic>
        <p:nvPicPr>
          <p:cNvPr id="4" name="Imagen 3">
            <a:extLst>
              <a:ext uri="{FF2B5EF4-FFF2-40B4-BE49-F238E27FC236}">
                <a16:creationId xmlns:a16="http://schemas.microsoft.com/office/drawing/2014/main" id="{815A8AE7-0283-F9E4-FDA0-DAA82DDFBE2F}"/>
              </a:ext>
            </a:extLst>
          </p:cNvPr>
          <p:cNvPicPr>
            <a:picLocks noChangeAspect="1"/>
          </p:cNvPicPr>
          <p:nvPr/>
        </p:nvPicPr>
        <p:blipFill rotWithShape="1">
          <a:blip r:embed="rId2"/>
          <a:srcRect/>
          <a:stretch/>
        </p:blipFill>
        <p:spPr>
          <a:xfrm>
            <a:off x="742950" y="2200159"/>
            <a:ext cx="7772400" cy="3570446"/>
          </a:xfrm>
          <a:prstGeom prst="rect">
            <a:avLst/>
          </a:prstGeom>
          <a:effectLst>
            <a:outerShdw blurRad="50800" dist="38100" algn="l" rotWithShape="0">
              <a:prstClr val="black">
                <a:alpha val="40000"/>
              </a:prstClr>
            </a:outerShdw>
            <a:reflection endPos="0" dir="5400000" sy="-100000" algn="bl" rotWithShape="0"/>
            <a:softEdge rad="127000"/>
          </a:effectLst>
          <a:scene3d>
            <a:camera prst="orthographicFront"/>
            <a:lightRig rig="threePt" dir="t"/>
          </a:scene3d>
          <a:sp3d prstMaterial="dkEdge"/>
        </p:spPr>
      </p:pic>
    </p:spTree>
    <p:extLst>
      <p:ext uri="{BB962C8B-B14F-4D97-AF65-F5344CB8AC3E}">
        <p14:creationId xmlns:p14="http://schemas.microsoft.com/office/powerpoint/2010/main" val="576246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78334BC-BF7A-CBD8-5C9B-0290FD82DFF2}"/>
              </a:ext>
            </a:extLst>
          </p:cNvPr>
          <p:cNvSpPr>
            <a:spLocks noGrp="1"/>
          </p:cNvSpPr>
          <p:nvPr>
            <p:ph idx="1"/>
          </p:nvPr>
        </p:nvSpPr>
        <p:spPr>
          <a:xfrm>
            <a:off x="628650" y="1253331"/>
            <a:ext cx="7886700" cy="4351338"/>
          </a:xfrm>
        </p:spPr>
        <p:txBody>
          <a:bodyPr>
            <a:normAutofit lnSpcReduction="10000"/>
          </a:bodyPr>
          <a:lstStyle/>
          <a:p>
            <a:pPr marL="0" marR="30480" indent="0" algn="ctr">
              <a:buNone/>
              <a:tabLst>
                <a:tab pos="2700020" algn="ctr"/>
                <a:tab pos="5400040" algn="r"/>
              </a:tabLst>
            </a:pPr>
            <a:r>
              <a:rPr lang="es-ES_tradnl" sz="1800" b="1" dirty="0">
                <a:effectLst/>
                <a:latin typeface="Montserrat SemiBold" pitchFamily="2" charset="77"/>
                <a:ea typeface="MS Mincho" panose="02020609040205080304" pitchFamily="49" charset="-128"/>
                <a:cs typeface="Arial" panose="020B0604020202020204" pitchFamily="34" charset="0"/>
              </a:rPr>
              <a:t>Informe anual de actividades 2024</a:t>
            </a:r>
            <a:endParaRPr lang="es-MX"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lgn="just">
              <a:buNone/>
            </a:pPr>
            <a:r>
              <a:rPr lang="es-ES_tradnl" sz="1800" dirty="0">
                <a:effectLst/>
                <a:latin typeface="Montserrat Medium" pitchFamily="2" charset="77"/>
                <a:ea typeface="MS Mincho" panose="02020609040205080304" pitchFamily="49" charset="-128"/>
                <a:cs typeface="Times New Roman" panose="02020603050405020304" pitchFamily="18" charset="0"/>
              </a:rPr>
              <a:t> </a:t>
            </a:r>
            <a:endParaRPr lang="es-MX" sz="1800" dirty="0">
              <a:effectLst/>
              <a:latin typeface="Times New Roman" panose="02020603050405020304" pitchFamily="18" charset="0"/>
              <a:ea typeface="Times New Roman" panose="02020603050405020304" pitchFamily="18" charset="0"/>
            </a:endParaRPr>
          </a:p>
          <a:p>
            <a:pPr marL="0" indent="0" algn="just">
              <a:buNone/>
            </a:pPr>
            <a:r>
              <a:rPr lang="es-ES_tradnl" sz="1800" dirty="0">
                <a:effectLst/>
                <a:latin typeface="Montserrat" pitchFamily="2" charset="77"/>
                <a:ea typeface="MS Mincho" panose="02020609040205080304" pitchFamily="49" charset="-128"/>
                <a:cs typeface="Times New Roman" panose="02020603050405020304" pitchFamily="18" charset="0"/>
              </a:rPr>
              <a:t>Con fundamento en los puntos 12 y 20 inciso p, de los Lineamientos Generales que establecen las Bases para la integración, organización y funcionamiento de los Comités de Ética y Prevención de Conflictos de Interés, se informa que durante el 2024 fueron celebradas cuatro Sesiones Ordinarias y nueve Sesiones Extraordinarias del Comité de Ética y Prevención de Conflictos de Interés del Bachillerato del Estado de Hidalgo. Se presentó y autorizó en la Primera Sesión Ordinaria de fecha 31 de enero de 2024 el Plan Anual de Trabajo, el presente documento presenta el Informe Anual de Actividades que incluye: el seguimiento a las actividades desarrolladas durante el año 2024, el número de servidores públicos capacitados en temas relacionados con ética, integridad y temas relacionados, los resultados de la evaluación realizada respecto al cumplimiento al código de ética y código de conducta, seguimiento y atención, así como los incumplimientos a los códigos registrados.</a:t>
            </a:r>
            <a:endParaRPr lang="es-MX"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s-MX" dirty="0"/>
          </a:p>
        </p:txBody>
      </p:sp>
    </p:spTree>
    <p:extLst>
      <p:ext uri="{BB962C8B-B14F-4D97-AF65-F5344CB8AC3E}">
        <p14:creationId xmlns:p14="http://schemas.microsoft.com/office/powerpoint/2010/main" val="1800708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313151" y="706962"/>
            <a:ext cx="8605381" cy="1210962"/>
          </a:xfrm>
        </p:spPr>
        <p:txBody>
          <a:bodyPr>
            <a:normAutofit/>
          </a:bodyPr>
          <a:lstStyle/>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Junio</a:t>
            </a:r>
            <a:endParaRPr lang="es-MX" sz="1800" kern="100" dirty="0">
              <a:latin typeface="Calibri" panose="020F0502020204030204" pitchFamily="34" charset="0"/>
              <a:ea typeface="Calibri" panose="020F0502020204030204" pitchFamily="34" charset="0"/>
              <a:cs typeface="Times New Roman" panose="02020603050405020304" pitchFamily="18" charset="0"/>
            </a:endParaRPr>
          </a:p>
          <a:p>
            <a:pPr marL="971550" lvl="1" indent="-285750" algn="just"/>
            <a:r>
              <a:rPr lang="es-MX" sz="1800" kern="100" dirty="0">
                <a:latin typeface="Montserrat Medium" pitchFamily="2" charset="77"/>
                <a:cs typeface="Times New Roman" panose="02020603050405020304" pitchFamily="18" charset="0"/>
              </a:rPr>
              <a:t>Se encuentran en proceso de entrega las lonas para difusión de misión, visión y objetivos, así como del procedimiento de denuncia.</a:t>
            </a:r>
          </a:p>
          <a:p>
            <a:pPr marL="514350" indent="-285750" algn="just"/>
            <a:endParaRPr lang="es-MX" sz="1800" kern="100" dirty="0">
              <a:latin typeface="Montserrat Medium" pitchFamily="2" charset="77"/>
              <a:cs typeface="Times New Roman" panose="02020603050405020304" pitchFamily="18" charset="0"/>
            </a:endParaRPr>
          </a:p>
          <a:p>
            <a:pPr marL="0" indent="0">
              <a:buNone/>
            </a:pPr>
            <a:endParaRPr lang="es-MX" dirty="0">
              <a:latin typeface="Montserrat" pitchFamily="2" charset="77"/>
            </a:endParaRPr>
          </a:p>
        </p:txBody>
      </p:sp>
      <p:pic>
        <p:nvPicPr>
          <p:cNvPr id="8" name="Imagen 7">
            <a:extLst>
              <a:ext uri="{FF2B5EF4-FFF2-40B4-BE49-F238E27FC236}">
                <a16:creationId xmlns:a16="http://schemas.microsoft.com/office/drawing/2014/main" id="{776F838A-7955-60A9-9DA3-974D1D7BA088}"/>
              </a:ext>
            </a:extLst>
          </p:cNvPr>
          <p:cNvPicPr>
            <a:picLocks noChangeAspect="1"/>
          </p:cNvPicPr>
          <p:nvPr/>
        </p:nvPicPr>
        <p:blipFill rotWithShape="1">
          <a:blip r:embed="rId2"/>
          <a:srcRect t="5225"/>
          <a:stretch/>
        </p:blipFill>
        <p:spPr>
          <a:xfrm>
            <a:off x="5273458" y="1805190"/>
            <a:ext cx="3241892" cy="4041557"/>
          </a:xfrm>
          <a:prstGeom prst="rect">
            <a:avLst/>
          </a:prstGeom>
        </p:spPr>
      </p:pic>
      <p:pic>
        <p:nvPicPr>
          <p:cNvPr id="10" name="Imagen 9">
            <a:extLst>
              <a:ext uri="{FF2B5EF4-FFF2-40B4-BE49-F238E27FC236}">
                <a16:creationId xmlns:a16="http://schemas.microsoft.com/office/drawing/2014/main" id="{909D3BD0-5D93-6432-DB8D-DC0A53A576FD}"/>
              </a:ext>
            </a:extLst>
          </p:cNvPr>
          <p:cNvPicPr>
            <a:picLocks noChangeAspect="1"/>
          </p:cNvPicPr>
          <p:nvPr/>
        </p:nvPicPr>
        <p:blipFill rotWithShape="1">
          <a:blip r:embed="rId3"/>
          <a:srcRect t="4865" b="6306"/>
          <a:stretch/>
        </p:blipFill>
        <p:spPr>
          <a:xfrm>
            <a:off x="1251571" y="1805190"/>
            <a:ext cx="3423224" cy="3999878"/>
          </a:xfrm>
          <a:prstGeom prst="rect">
            <a:avLst/>
          </a:prstGeom>
        </p:spPr>
      </p:pic>
    </p:spTree>
    <p:extLst>
      <p:ext uri="{BB962C8B-B14F-4D97-AF65-F5344CB8AC3E}">
        <p14:creationId xmlns:p14="http://schemas.microsoft.com/office/powerpoint/2010/main" val="1827157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6707FB5-0454-0560-4032-1F3C057543EF}"/>
              </a:ext>
            </a:extLst>
          </p:cNvPr>
          <p:cNvPicPr>
            <a:picLocks noChangeAspect="1"/>
          </p:cNvPicPr>
          <p:nvPr/>
        </p:nvPicPr>
        <p:blipFill rotWithShape="1">
          <a:blip r:embed="rId2"/>
          <a:srcRect t="6536" b="11182"/>
          <a:stretch/>
        </p:blipFill>
        <p:spPr>
          <a:xfrm>
            <a:off x="1061147" y="1139913"/>
            <a:ext cx="7418648" cy="4578174"/>
          </a:xfrm>
          <a:prstGeom prst="rect">
            <a:avLst/>
          </a:prstGeom>
        </p:spPr>
      </p:pic>
    </p:spTree>
    <p:extLst>
      <p:ext uri="{BB962C8B-B14F-4D97-AF65-F5344CB8AC3E}">
        <p14:creationId xmlns:p14="http://schemas.microsoft.com/office/powerpoint/2010/main" val="975083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819185"/>
            <a:ext cx="7886700" cy="1037966"/>
          </a:xfrm>
        </p:spPr>
        <p:txBody>
          <a:bodyPr>
            <a:normAutofit fontScale="92500" lnSpcReduction="10000"/>
          </a:bodyPr>
          <a:lstStyle/>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Junio</a:t>
            </a:r>
            <a:endParaRPr lang="es-MX" sz="1800" kern="100" dirty="0">
              <a:latin typeface="Calibri" panose="020F0502020204030204" pitchFamily="34" charset="0"/>
              <a:ea typeface="Calibri" panose="020F0502020204030204" pitchFamily="34" charset="0"/>
              <a:cs typeface="Times New Roman" panose="02020603050405020304" pitchFamily="18" charset="0"/>
            </a:endParaRPr>
          </a:p>
          <a:p>
            <a:pPr marL="971550" lvl="1" indent="-285750" algn="just"/>
            <a:r>
              <a:rPr lang="es-MX" sz="1800" kern="100" dirty="0">
                <a:latin typeface="Montserrat Medium" pitchFamily="2" charset="77"/>
                <a:cs typeface="Times New Roman" panose="02020603050405020304" pitchFamily="18" charset="0"/>
              </a:rPr>
              <a:t>Se han visitaron 3 centros educativos de la región Huasteca, para sensibilizar a las y los estudiantes y las y los docentes de dichos centros en el funcionamiento del CEPCIBEH.</a:t>
            </a:r>
          </a:p>
          <a:p>
            <a:pPr marL="971550" lvl="1" indent="-285750" algn="just"/>
            <a:endParaRPr lang="es-MX" sz="1800" kern="100" dirty="0">
              <a:latin typeface="Montserrat Medium" pitchFamily="2" charset="77"/>
              <a:cs typeface="Times New Roman" panose="02020603050405020304" pitchFamily="18" charset="0"/>
            </a:endParaRPr>
          </a:p>
          <a:p>
            <a:pPr marL="514350" indent="-285750" algn="just"/>
            <a:endParaRPr lang="es-MX" sz="1800" kern="100" dirty="0">
              <a:latin typeface="Montserrat Medium" pitchFamily="2" charset="77"/>
              <a:cs typeface="Times New Roman" panose="02020603050405020304" pitchFamily="18" charset="0"/>
            </a:endParaRPr>
          </a:p>
          <a:p>
            <a:pPr marL="0" indent="0">
              <a:buNone/>
            </a:pPr>
            <a:endParaRPr lang="es-MX" dirty="0">
              <a:latin typeface="Montserrat" pitchFamily="2" charset="77"/>
            </a:endParaRPr>
          </a:p>
        </p:txBody>
      </p:sp>
      <p:sp>
        <p:nvSpPr>
          <p:cNvPr id="2" name="Marcador de contenido 2">
            <a:extLst>
              <a:ext uri="{FF2B5EF4-FFF2-40B4-BE49-F238E27FC236}">
                <a16:creationId xmlns:a16="http://schemas.microsoft.com/office/drawing/2014/main" id="{084195E1-68FC-CBFB-3627-3265A1EA9FA9}"/>
              </a:ext>
            </a:extLst>
          </p:cNvPr>
          <p:cNvSpPr txBox="1">
            <a:spLocks/>
          </p:cNvSpPr>
          <p:nvPr/>
        </p:nvSpPr>
        <p:spPr>
          <a:xfrm>
            <a:off x="1054534" y="1857151"/>
            <a:ext cx="6118139" cy="585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lgn="just"/>
            <a:r>
              <a:rPr lang="es-MX" sz="1800" kern="100" dirty="0">
                <a:latin typeface="Montserrat Medium" pitchFamily="2" charset="77"/>
                <a:cs typeface="Times New Roman" panose="02020603050405020304" pitchFamily="18" charset="0"/>
              </a:rPr>
              <a:t>Telebachillerato Comunitario Las Chacas</a:t>
            </a:r>
            <a:endParaRPr lang="es-MX" sz="1400" kern="100" dirty="0">
              <a:latin typeface="Montserrat Medium" pitchFamily="2" charset="77"/>
              <a:cs typeface="Times New Roman" panose="02020603050405020304" pitchFamily="18" charset="0"/>
            </a:endParaRPr>
          </a:p>
          <a:p>
            <a:pPr marL="971550" lvl="1" indent="-285750" algn="just"/>
            <a:endParaRPr lang="es-MX" sz="1400" kern="100" dirty="0">
              <a:latin typeface="Montserrat Medium" pitchFamily="2" charset="77"/>
              <a:cs typeface="Times New Roman" panose="02020603050405020304" pitchFamily="18" charset="0"/>
            </a:endParaRPr>
          </a:p>
          <a:p>
            <a:pPr marL="514350" indent="-285750" algn="just"/>
            <a:endParaRPr lang="es-MX" sz="1400" kern="100" dirty="0">
              <a:latin typeface="Montserrat Medium" pitchFamily="2" charset="77"/>
              <a:cs typeface="Times New Roman" panose="02020603050405020304" pitchFamily="18" charset="0"/>
            </a:endParaRPr>
          </a:p>
          <a:p>
            <a:pPr marL="0" indent="0">
              <a:buFont typeface="Arial" panose="020B0604020202020204" pitchFamily="34" charset="0"/>
              <a:buNone/>
            </a:pPr>
            <a:endParaRPr lang="es-MX" sz="2000" dirty="0">
              <a:latin typeface="Montserrat" pitchFamily="2" charset="77"/>
            </a:endParaRPr>
          </a:p>
        </p:txBody>
      </p:sp>
      <p:pic>
        <p:nvPicPr>
          <p:cNvPr id="5" name="Imagen 4">
            <a:extLst>
              <a:ext uri="{FF2B5EF4-FFF2-40B4-BE49-F238E27FC236}">
                <a16:creationId xmlns:a16="http://schemas.microsoft.com/office/drawing/2014/main" id="{945394C4-CAFA-AC61-321D-2879F4B49B23}"/>
              </a:ext>
            </a:extLst>
          </p:cNvPr>
          <p:cNvPicPr>
            <a:picLocks noChangeAspect="1"/>
          </p:cNvPicPr>
          <p:nvPr/>
        </p:nvPicPr>
        <p:blipFill rotWithShape="1">
          <a:blip r:embed="rId2"/>
          <a:srcRect t="37980" b="16673"/>
          <a:stretch/>
        </p:blipFill>
        <p:spPr>
          <a:xfrm>
            <a:off x="685800" y="2150077"/>
            <a:ext cx="7772400" cy="2643440"/>
          </a:xfrm>
          <a:prstGeom prst="rect">
            <a:avLst/>
          </a:prstGeom>
        </p:spPr>
      </p:pic>
      <p:pic>
        <p:nvPicPr>
          <p:cNvPr id="7" name="Imagen 6">
            <a:extLst>
              <a:ext uri="{FF2B5EF4-FFF2-40B4-BE49-F238E27FC236}">
                <a16:creationId xmlns:a16="http://schemas.microsoft.com/office/drawing/2014/main" id="{83307D14-0338-8E13-8CF8-5D294B602148}"/>
              </a:ext>
            </a:extLst>
          </p:cNvPr>
          <p:cNvPicPr>
            <a:picLocks noChangeAspect="1"/>
          </p:cNvPicPr>
          <p:nvPr/>
        </p:nvPicPr>
        <p:blipFill rotWithShape="1">
          <a:blip r:embed="rId3"/>
          <a:srcRect t="24263" b="6617"/>
          <a:stretch/>
        </p:blipFill>
        <p:spPr>
          <a:xfrm>
            <a:off x="685800" y="4331042"/>
            <a:ext cx="7772400" cy="1989439"/>
          </a:xfrm>
          <a:prstGeom prst="rect">
            <a:avLst/>
          </a:prstGeom>
        </p:spPr>
      </p:pic>
    </p:spTree>
    <p:extLst>
      <p:ext uri="{BB962C8B-B14F-4D97-AF65-F5344CB8AC3E}">
        <p14:creationId xmlns:p14="http://schemas.microsoft.com/office/powerpoint/2010/main" val="2158771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084195E1-68FC-CBFB-3627-3265A1EA9FA9}"/>
              </a:ext>
            </a:extLst>
          </p:cNvPr>
          <p:cNvSpPr txBox="1">
            <a:spLocks/>
          </p:cNvSpPr>
          <p:nvPr/>
        </p:nvSpPr>
        <p:spPr>
          <a:xfrm>
            <a:off x="603935" y="1198607"/>
            <a:ext cx="6995470" cy="653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lgn="just"/>
            <a:r>
              <a:rPr lang="es-MX" sz="1800" kern="100" dirty="0">
                <a:latin typeface="Montserrat Medium" pitchFamily="2" charset="77"/>
                <a:cs typeface="Times New Roman" panose="02020603050405020304" pitchFamily="18" charset="0"/>
              </a:rPr>
              <a:t>Telebachillerato Comunitario Xiquila</a:t>
            </a:r>
          </a:p>
          <a:p>
            <a:pPr marL="971550" lvl="1" indent="-285750" algn="just"/>
            <a:endParaRPr lang="es-MX" sz="1800" kern="100" dirty="0">
              <a:latin typeface="Montserrat Medium" pitchFamily="2" charset="77"/>
              <a:cs typeface="Times New Roman" panose="02020603050405020304" pitchFamily="18" charset="0"/>
            </a:endParaRPr>
          </a:p>
          <a:p>
            <a:pPr marL="971550" lvl="1" indent="-285750" algn="just"/>
            <a:endParaRPr lang="es-MX" sz="1800" kern="100" dirty="0">
              <a:latin typeface="Montserrat Medium" pitchFamily="2" charset="77"/>
              <a:cs typeface="Times New Roman" panose="02020603050405020304" pitchFamily="18" charset="0"/>
            </a:endParaRPr>
          </a:p>
          <a:p>
            <a:pPr marL="514350" indent="-285750" algn="just"/>
            <a:endParaRPr lang="es-MX" sz="1800" kern="100" dirty="0">
              <a:latin typeface="Montserrat Medium" pitchFamily="2" charset="77"/>
              <a:cs typeface="Times New Roman" panose="02020603050405020304" pitchFamily="18" charset="0"/>
            </a:endParaRPr>
          </a:p>
          <a:p>
            <a:pPr marL="0" indent="0">
              <a:buFont typeface="Arial" panose="020B0604020202020204" pitchFamily="34" charset="0"/>
              <a:buNone/>
            </a:pPr>
            <a:endParaRPr lang="es-MX" sz="1800" dirty="0">
              <a:latin typeface="Montserrat" pitchFamily="2" charset="77"/>
            </a:endParaRPr>
          </a:p>
        </p:txBody>
      </p:sp>
      <p:pic>
        <p:nvPicPr>
          <p:cNvPr id="7" name="Imagen 6">
            <a:extLst>
              <a:ext uri="{FF2B5EF4-FFF2-40B4-BE49-F238E27FC236}">
                <a16:creationId xmlns:a16="http://schemas.microsoft.com/office/drawing/2014/main" id="{6E96D484-FCE7-5F08-2E43-B912EA607305}"/>
              </a:ext>
            </a:extLst>
          </p:cNvPr>
          <p:cNvPicPr>
            <a:picLocks noChangeAspect="1"/>
          </p:cNvPicPr>
          <p:nvPr/>
        </p:nvPicPr>
        <p:blipFill>
          <a:blip r:embed="rId2"/>
          <a:stretch>
            <a:fillRect/>
          </a:stretch>
        </p:blipFill>
        <p:spPr>
          <a:xfrm>
            <a:off x="508000" y="1852017"/>
            <a:ext cx="7772400" cy="2149554"/>
          </a:xfrm>
          <a:prstGeom prst="rect">
            <a:avLst/>
          </a:prstGeom>
        </p:spPr>
      </p:pic>
      <p:pic>
        <p:nvPicPr>
          <p:cNvPr id="9" name="Imagen 8">
            <a:extLst>
              <a:ext uri="{FF2B5EF4-FFF2-40B4-BE49-F238E27FC236}">
                <a16:creationId xmlns:a16="http://schemas.microsoft.com/office/drawing/2014/main" id="{0B175199-AB4B-C7A5-F5B5-8ABC04B26119}"/>
              </a:ext>
            </a:extLst>
          </p:cNvPr>
          <p:cNvPicPr>
            <a:picLocks noChangeAspect="1"/>
          </p:cNvPicPr>
          <p:nvPr/>
        </p:nvPicPr>
        <p:blipFill rotWithShape="1">
          <a:blip r:embed="rId3"/>
          <a:srcRect t="20627" b="17732"/>
          <a:stretch/>
        </p:blipFill>
        <p:spPr>
          <a:xfrm>
            <a:off x="508000" y="4001571"/>
            <a:ext cx="7772400" cy="1804086"/>
          </a:xfrm>
          <a:prstGeom prst="rect">
            <a:avLst/>
          </a:prstGeom>
        </p:spPr>
      </p:pic>
    </p:spTree>
    <p:extLst>
      <p:ext uri="{BB962C8B-B14F-4D97-AF65-F5344CB8AC3E}">
        <p14:creationId xmlns:p14="http://schemas.microsoft.com/office/powerpoint/2010/main" val="1269967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084195E1-68FC-CBFB-3627-3265A1EA9FA9}"/>
              </a:ext>
            </a:extLst>
          </p:cNvPr>
          <p:cNvSpPr txBox="1">
            <a:spLocks/>
          </p:cNvSpPr>
          <p:nvPr/>
        </p:nvSpPr>
        <p:spPr>
          <a:xfrm>
            <a:off x="465642" y="911185"/>
            <a:ext cx="7477382" cy="790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lgn="just"/>
            <a:r>
              <a:rPr lang="es-MX" sz="1800" kern="100" dirty="0">
                <a:latin typeface="Montserrat Medium" pitchFamily="2" charset="77"/>
                <a:cs typeface="Times New Roman" panose="02020603050405020304" pitchFamily="18" charset="0"/>
              </a:rPr>
              <a:t>Telebachillerato Comunitario Ohuatipa</a:t>
            </a:r>
          </a:p>
          <a:p>
            <a:pPr marL="971550" lvl="1" indent="-285750" algn="just"/>
            <a:endParaRPr lang="es-MX" sz="1400" kern="100" dirty="0">
              <a:latin typeface="Montserrat Medium" pitchFamily="2" charset="77"/>
              <a:cs typeface="Times New Roman" panose="02020603050405020304" pitchFamily="18" charset="0"/>
            </a:endParaRPr>
          </a:p>
          <a:p>
            <a:pPr marL="971550" lvl="1" indent="-285750" algn="just"/>
            <a:endParaRPr lang="es-MX" sz="1400" kern="100" dirty="0">
              <a:latin typeface="Montserrat Medium" pitchFamily="2" charset="77"/>
              <a:cs typeface="Times New Roman" panose="02020603050405020304" pitchFamily="18" charset="0"/>
            </a:endParaRPr>
          </a:p>
          <a:p>
            <a:pPr marL="514350" indent="-285750" algn="just"/>
            <a:endParaRPr lang="es-MX" sz="1400" kern="100" dirty="0">
              <a:latin typeface="Montserrat Medium" pitchFamily="2" charset="77"/>
              <a:cs typeface="Times New Roman" panose="02020603050405020304" pitchFamily="18" charset="0"/>
            </a:endParaRPr>
          </a:p>
          <a:p>
            <a:pPr marL="0" indent="0">
              <a:buFont typeface="Arial" panose="020B0604020202020204" pitchFamily="34" charset="0"/>
              <a:buNone/>
            </a:pPr>
            <a:endParaRPr lang="es-MX" sz="2000" dirty="0">
              <a:latin typeface="Montserrat" pitchFamily="2" charset="77"/>
            </a:endParaRPr>
          </a:p>
        </p:txBody>
      </p:sp>
      <p:pic>
        <p:nvPicPr>
          <p:cNvPr id="11" name="Imagen 10">
            <a:extLst>
              <a:ext uri="{FF2B5EF4-FFF2-40B4-BE49-F238E27FC236}">
                <a16:creationId xmlns:a16="http://schemas.microsoft.com/office/drawing/2014/main" id="{6A999131-7983-6368-909C-6C095DBD78C4}"/>
              </a:ext>
            </a:extLst>
          </p:cNvPr>
          <p:cNvPicPr>
            <a:picLocks noChangeAspect="1"/>
          </p:cNvPicPr>
          <p:nvPr/>
        </p:nvPicPr>
        <p:blipFill rotWithShape="1">
          <a:blip r:embed="rId2"/>
          <a:srcRect t="19714" b="17256"/>
          <a:stretch/>
        </p:blipFill>
        <p:spPr>
          <a:xfrm>
            <a:off x="4471958" y="1313709"/>
            <a:ext cx="3986242" cy="1884405"/>
          </a:xfrm>
          <a:prstGeom prst="rect">
            <a:avLst/>
          </a:prstGeom>
        </p:spPr>
      </p:pic>
      <p:pic>
        <p:nvPicPr>
          <p:cNvPr id="9" name="Imagen 8">
            <a:extLst>
              <a:ext uri="{FF2B5EF4-FFF2-40B4-BE49-F238E27FC236}">
                <a16:creationId xmlns:a16="http://schemas.microsoft.com/office/drawing/2014/main" id="{A3E6EE59-BA30-4148-B40E-69907B8CEE63}"/>
              </a:ext>
            </a:extLst>
          </p:cNvPr>
          <p:cNvPicPr>
            <a:picLocks noChangeAspect="1"/>
          </p:cNvPicPr>
          <p:nvPr/>
        </p:nvPicPr>
        <p:blipFill rotWithShape="1">
          <a:blip r:embed="rId3"/>
          <a:srcRect l="19588" t="12719" b="34527"/>
          <a:stretch/>
        </p:blipFill>
        <p:spPr>
          <a:xfrm>
            <a:off x="685800" y="1313709"/>
            <a:ext cx="3829804" cy="1884405"/>
          </a:xfrm>
          <a:prstGeom prst="rect">
            <a:avLst/>
          </a:prstGeom>
        </p:spPr>
      </p:pic>
      <p:pic>
        <p:nvPicPr>
          <p:cNvPr id="15" name="Imagen 14">
            <a:extLst>
              <a:ext uri="{FF2B5EF4-FFF2-40B4-BE49-F238E27FC236}">
                <a16:creationId xmlns:a16="http://schemas.microsoft.com/office/drawing/2014/main" id="{1C9CEB98-0277-5DF4-EB96-7803686C8441}"/>
              </a:ext>
            </a:extLst>
          </p:cNvPr>
          <p:cNvPicPr>
            <a:picLocks noChangeAspect="1"/>
          </p:cNvPicPr>
          <p:nvPr/>
        </p:nvPicPr>
        <p:blipFill>
          <a:blip r:embed="rId4"/>
          <a:stretch>
            <a:fillRect/>
          </a:stretch>
        </p:blipFill>
        <p:spPr>
          <a:xfrm>
            <a:off x="685800" y="3198114"/>
            <a:ext cx="7772400" cy="2603754"/>
          </a:xfrm>
          <a:prstGeom prst="rect">
            <a:avLst/>
          </a:prstGeom>
        </p:spPr>
      </p:pic>
    </p:spTree>
    <p:extLst>
      <p:ext uri="{BB962C8B-B14F-4D97-AF65-F5344CB8AC3E}">
        <p14:creationId xmlns:p14="http://schemas.microsoft.com/office/powerpoint/2010/main" val="1944291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698864"/>
            <a:ext cx="7886700" cy="5460271"/>
          </a:xfrm>
        </p:spPr>
        <p:txBody>
          <a:bodyPr>
            <a:normAutofit/>
          </a:bodyPr>
          <a:lstStyle/>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Julio</a:t>
            </a:r>
          </a:p>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Se aplicó al 100% del personal de BEH evaluación anual, a través de medios electrónicos</a:t>
            </a:r>
            <a:r>
              <a:rPr lang="es-ES_tradnl" sz="1800" kern="100" dirty="0">
                <a:latin typeface="Montserrat Medium" pitchFamily="2" charset="77"/>
                <a:ea typeface="Calibri" panose="020F0502020204030204" pitchFamily="34" charset="0"/>
                <a:cs typeface="Times New Roman" panose="02020603050405020304" pitchFamily="18" charset="0"/>
              </a:rPr>
              <a:t>. Del 18 de julio de 2024 al 30 de agosto.</a:t>
            </a:r>
            <a:endParaRPr lang="es-ES_tradnl" sz="1800" kern="100" dirty="0">
              <a:effectLst/>
              <a:latin typeface="Montserrat Medium" pitchFamily="2" charset="77"/>
              <a:ea typeface="Calibri" panose="020F0502020204030204" pitchFamily="34" charset="0"/>
              <a:cs typeface="Times New Roman" panose="02020603050405020304" pitchFamily="18" charset="0"/>
            </a:endParaRPr>
          </a:p>
          <a:p>
            <a:pPr indent="0" algn="just">
              <a:buNone/>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es-MX"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buNone/>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MX" dirty="0">
              <a:latin typeface="Montserrat" pitchFamily="2" charset="77"/>
            </a:endParaRPr>
          </a:p>
        </p:txBody>
      </p:sp>
      <p:pic>
        <p:nvPicPr>
          <p:cNvPr id="4" name="Imagen 3">
            <a:extLst>
              <a:ext uri="{FF2B5EF4-FFF2-40B4-BE49-F238E27FC236}">
                <a16:creationId xmlns:a16="http://schemas.microsoft.com/office/drawing/2014/main" id="{1A4D5A10-7A17-5220-B8A3-A4D4B1A5A3CD}"/>
              </a:ext>
            </a:extLst>
          </p:cNvPr>
          <p:cNvPicPr>
            <a:picLocks noChangeAspect="1"/>
          </p:cNvPicPr>
          <p:nvPr/>
        </p:nvPicPr>
        <p:blipFill>
          <a:blip r:embed="rId2"/>
          <a:stretch>
            <a:fillRect/>
          </a:stretch>
        </p:blipFill>
        <p:spPr>
          <a:xfrm>
            <a:off x="2463821" y="2032970"/>
            <a:ext cx="3962032" cy="3354824"/>
          </a:xfrm>
          <a:prstGeom prst="rect">
            <a:avLst/>
          </a:prstGeom>
        </p:spPr>
      </p:pic>
    </p:spTree>
    <p:extLst>
      <p:ext uri="{BB962C8B-B14F-4D97-AF65-F5344CB8AC3E}">
        <p14:creationId xmlns:p14="http://schemas.microsoft.com/office/powerpoint/2010/main" val="573731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698864"/>
            <a:ext cx="7886700" cy="5460271"/>
          </a:xfrm>
        </p:spPr>
        <p:txBody>
          <a:bodyPr>
            <a:normAutofit fontScale="92500" lnSpcReduction="10000"/>
          </a:bodyPr>
          <a:lstStyle/>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Agosto</a:t>
            </a:r>
          </a:p>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Se realizó el análisis de la encuesta aplicada, estos fueron los principales hallazgos.</a:t>
            </a:r>
            <a:endParaRPr lang="es-MX"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6350" marR="1905" indent="-6350" algn="just">
              <a:lnSpc>
                <a:spcPct val="102000"/>
              </a:lnSpc>
              <a:spcAft>
                <a:spcPts val="5"/>
              </a:spcAft>
            </a:pPr>
            <a:r>
              <a:rPr lang="es-MX" sz="1800" dirty="0">
                <a:solidFill>
                  <a:srgbClr val="000000"/>
                </a:solidFill>
                <a:effectLst/>
                <a:latin typeface="Montserrat" pitchFamily="2" charset="77"/>
                <a:ea typeface="Montserrat" pitchFamily="2" charset="77"/>
                <a:cs typeface="Montserrat" pitchFamily="2" charset="77"/>
              </a:rPr>
              <a:t>En el siguiente resumen se presentan las respuestas negativas de mayor porcentaje, denotando las áreas donde hay una amplia oportunidad de crecimiento o mejora.  </a:t>
            </a:r>
          </a:p>
          <a:p>
            <a:pPr marL="6350" marR="1905" indent="-6350" algn="just">
              <a:lnSpc>
                <a:spcPct val="102000"/>
              </a:lnSpc>
              <a:spcAft>
                <a:spcPts val="1360"/>
              </a:spcAft>
            </a:pPr>
            <a:r>
              <a:rPr lang="es-MX" sz="1800" dirty="0">
                <a:solidFill>
                  <a:srgbClr val="000000"/>
                </a:solidFill>
                <a:effectLst/>
                <a:latin typeface="Montserrat" pitchFamily="2" charset="77"/>
                <a:ea typeface="Montserrat" pitchFamily="2" charset="77"/>
                <a:cs typeface="Montserrat" pitchFamily="2" charset="77"/>
              </a:rPr>
              <a:t>La primera negativa destacable es en la pregunta:</a:t>
            </a:r>
            <a:r>
              <a:rPr lang="es-MX" sz="1800" dirty="0">
                <a:solidFill>
                  <a:srgbClr val="000000"/>
                </a:solidFill>
                <a:effectLst/>
                <a:latin typeface="Montserrat" pitchFamily="2" charset="77"/>
                <a:ea typeface="Times New Roman" panose="02020603050405020304" pitchFamily="18" charset="0"/>
                <a:cs typeface="Calibri" panose="020F0502020204030204" pitchFamily="34" charset="0"/>
              </a:rPr>
              <a:t> </a:t>
            </a:r>
            <a:r>
              <a:rPr lang="es-MX" sz="1800" dirty="0">
                <a:solidFill>
                  <a:srgbClr val="000000"/>
                </a:solidFill>
                <a:effectLst/>
                <a:latin typeface="Montserrat" pitchFamily="2" charset="77"/>
                <a:ea typeface="Montserrat" pitchFamily="2" charset="77"/>
                <a:cs typeface="Montserrat" pitchFamily="2" charset="77"/>
              </a:rPr>
              <a:t>“¿Las personas servidoras públicas del Bachillerato del Estado de Hidalgo consideran que ellos mismos o sus compañeras y compañeros son </a:t>
            </a:r>
            <a:r>
              <a:rPr lang="es-MX" sz="1800" b="1" dirty="0">
                <a:solidFill>
                  <a:srgbClr val="000000"/>
                </a:solidFill>
                <a:effectLst/>
                <a:latin typeface="Montserrat" pitchFamily="2" charset="77"/>
                <a:ea typeface="Montserrat" pitchFamily="2" charset="77"/>
                <a:cs typeface="Montserrat" pitchFamily="2" charset="77"/>
              </a:rPr>
              <a:t>líderes y ejemplo de cumplimiento y promoción de la ética </a:t>
            </a:r>
            <a:r>
              <a:rPr lang="es-MX" sz="1800" dirty="0">
                <a:solidFill>
                  <a:srgbClr val="000000"/>
                </a:solidFill>
                <a:effectLst/>
                <a:latin typeface="Montserrat" pitchFamily="2" charset="77"/>
                <a:ea typeface="Montserrat" pitchFamily="2" charset="77"/>
                <a:cs typeface="Montserrat" pitchFamily="2" charset="77"/>
              </a:rPr>
              <a:t>en el servicio público Donde hemos recibido un porcentaje de </a:t>
            </a:r>
            <a:r>
              <a:rPr lang="es-MX" sz="1800" b="1" dirty="0">
                <a:solidFill>
                  <a:srgbClr val="000000"/>
                </a:solidFill>
                <a:effectLst/>
                <a:latin typeface="Montserrat" pitchFamily="2" charset="77"/>
                <a:ea typeface="Montserrat" pitchFamily="2" charset="77"/>
                <a:cs typeface="Montserrat" pitchFamily="2" charset="77"/>
              </a:rPr>
              <a:t>22%</a:t>
            </a:r>
            <a:r>
              <a:rPr lang="es-MX" sz="1800" dirty="0">
                <a:solidFill>
                  <a:srgbClr val="000000"/>
                </a:solidFill>
                <a:effectLst/>
                <a:latin typeface="Montserrat" pitchFamily="2" charset="77"/>
                <a:ea typeface="Montserrat" pitchFamily="2" charset="77"/>
                <a:cs typeface="Montserrat" pitchFamily="2" charset="77"/>
              </a:rPr>
              <a:t> de respuestas indicando </a:t>
            </a:r>
            <a:r>
              <a:rPr lang="es-MX" sz="1800" b="1" dirty="0">
                <a:solidFill>
                  <a:srgbClr val="000000"/>
                </a:solidFill>
                <a:effectLst/>
                <a:latin typeface="Montserrat" pitchFamily="2" charset="77"/>
                <a:ea typeface="Montserrat" pitchFamily="2" charset="77"/>
                <a:cs typeface="Montserrat" pitchFamily="2" charset="77"/>
              </a:rPr>
              <a:t>"a veces" o "nunca"</a:t>
            </a:r>
            <a:r>
              <a:rPr lang="es-MX" sz="1800" dirty="0">
                <a:solidFill>
                  <a:srgbClr val="000000"/>
                </a:solidFill>
                <a:effectLst/>
                <a:latin typeface="Montserrat" pitchFamily="2" charset="77"/>
                <a:ea typeface="Montserrat" pitchFamily="2" charset="77"/>
                <a:cs typeface="Montserrat" pitchFamily="2" charset="77"/>
              </a:rPr>
              <a:t>.</a:t>
            </a:r>
          </a:p>
          <a:p>
            <a:pPr marL="6350" marR="1905" indent="-6350" algn="just">
              <a:lnSpc>
                <a:spcPct val="102000"/>
              </a:lnSpc>
              <a:spcAft>
                <a:spcPts val="1390"/>
              </a:spcAft>
            </a:pPr>
            <a:r>
              <a:rPr lang="es-MX" sz="1800" dirty="0">
                <a:solidFill>
                  <a:srgbClr val="202124"/>
                </a:solidFill>
                <a:effectLst/>
                <a:latin typeface="Montserrat" pitchFamily="2" charset="77"/>
                <a:ea typeface="Montserrat" pitchFamily="2" charset="77"/>
                <a:cs typeface="Montserrat" pitchFamily="2" charset="77"/>
              </a:rPr>
              <a:t>La segunda negativa de mayor porcentaje es en la pregunta “¿Las y los servidores públicos del Bachillerato del Estado de Hidalgo </a:t>
            </a:r>
            <a:r>
              <a:rPr lang="es-MX" sz="1800" b="1" dirty="0">
                <a:solidFill>
                  <a:srgbClr val="202124"/>
                </a:solidFill>
                <a:effectLst/>
                <a:latin typeface="Montserrat" pitchFamily="2" charset="77"/>
                <a:ea typeface="Montserrat" pitchFamily="2" charset="77"/>
                <a:cs typeface="Montserrat" pitchFamily="2" charset="77"/>
              </a:rPr>
              <a:t>informan, explican y justifican las razones de sus acciones y decisiones, por ello se someten a la evaluación y escrutinio por parte de la ciudadanía respecto del desarrollo de sus funcione</a:t>
            </a:r>
            <a:r>
              <a:rPr lang="es-MX" sz="1800" dirty="0">
                <a:solidFill>
                  <a:srgbClr val="202124"/>
                </a:solidFill>
                <a:effectLst/>
                <a:latin typeface="Montserrat" pitchFamily="2" charset="77"/>
                <a:ea typeface="Montserrat" pitchFamily="2" charset="77"/>
                <a:cs typeface="Montserrat" pitchFamily="2" charset="77"/>
              </a:rPr>
              <a:t>s? ". Donde existe un </a:t>
            </a:r>
            <a:r>
              <a:rPr lang="es-MX" sz="1800" b="1" dirty="0">
                <a:solidFill>
                  <a:srgbClr val="202124"/>
                </a:solidFill>
                <a:effectLst/>
                <a:latin typeface="Montserrat" pitchFamily="2" charset="77"/>
                <a:ea typeface="Montserrat" pitchFamily="2" charset="77"/>
                <a:cs typeface="Montserrat" pitchFamily="2" charset="77"/>
              </a:rPr>
              <a:t>18%</a:t>
            </a:r>
            <a:r>
              <a:rPr lang="es-MX" sz="1800" dirty="0">
                <a:solidFill>
                  <a:srgbClr val="202124"/>
                </a:solidFill>
                <a:effectLst/>
                <a:latin typeface="Montserrat" pitchFamily="2" charset="77"/>
                <a:ea typeface="Montserrat" pitchFamily="2" charset="77"/>
                <a:cs typeface="Montserrat" pitchFamily="2" charset="77"/>
              </a:rPr>
              <a:t> de respuestas </a:t>
            </a:r>
            <a:r>
              <a:rPr lang="es-MX" sz="1800" b="1" dirty="0">
                <a:solidFill>
                  <a:srgbClr val="202124"/>
                </a:solidFill>
                <a:effectLst/>
                <a:latin typeface="Montserrat" pitchFamily="2" charset="77"/>
                <a:ea typeface="Montserrat" pitchFamily="2" charset="77"/>
                <a:cs typeface="Montserrat" pitchFamily="2" charset="77"/>
              </a:rPr>
              <a:t>a veces</a:t>
            </a:r>
            <a:r>
              <a:rPr lang="es-MX" sz="1800" dirty="0">
                <a:solidFill>
                  <a:srgbClr val="202124"/>
                </a:solidFill>
                <a:effectLst/>
                <a:latin typeface="Montserrat" pitchFamily="2" charset="77"/>
                <a:ea typeface="Montserrat" pitchFamily="2" charset="77"/>
                <a:cs typeface="Montserrat" pitchFamily="2" charset="77"/>
              </a:rPr>
              <a:t> y el </a:t>
            </a:r>
            <a:r>
              <a:rPr lang="es-MX" sz="1800" b="1" dirty="0">
                <a:solidFill>
                  <a:srgbClr val="202124"/>
                </a:solidFill>
                <a:effectLst/>
                <a:latin typeface="Montserrat" pitchFamily="2" charset="77"/>
                <a:ea typeface="Montserrat" pitchFamily="2" charset="77"/>
                <a:cs typeface="Montserrat" pitchFamily="2" charset="77"/>
              </a:rPr>
              <a:t>4%</a:t>
            </a:r>
            <a:r>
              <a:rPr lang="es-MX" sz="1800" dirty="0">
                <a:solidFill>
                  <a:srgbClr val="202124"/>
                </a:solidFill>
                <a:effectLst/>
                <a:latin typeface="Montserrat" pitchFamily="2" charset="77"/>
                <a:ea typeface="Montserrat" pitchFamily="2" charset="77"/>
                <a:cs typeface="Montserrat" pitchFamily="2" charset="77"/>
              </a:rPr>
              <a:t> de respuesta negativa.  </a:t>
            </a:r>
            <a:endParaRPr lang="es-MX" sz="1800" dirty="0">
              <a:solidFill>
                <a:srgbClr val="000000"/>
              </a:solidFill>
              <a:effectLst/>
              <a:latin typeface="Montserrat" pitchFamily="2" charset="77"/>
              <a:ea typeface="Montserrat" pitchFamily="2" charset="77"/>
              <a:cs typeface="Montserrat" pitchFamily="2" charset="77"/>
            </a:endParaRPr>
          </a:p>
          <a:p>
            <a:pPr marL="0" indent="0">
              <a:buNone/>
            </a:pPr>
            <a:endParaRPr lang="es-MX" dirty="0">
              <a:latin typeface="Montserrat" pitchFamily="2" charset="77"/>
            </a:endParaRPr>
          </a:p>
        </p:txBody>
      </p:sp>
    </p:spTree>
    <p:extLst>
      <p:ext uri="{BB962C8B-B14F-4D97-AF65-F5344CB8AC3E}">
        <p14:creationId xmlns:p14="http://schemas.microsoft.com/office/powerpoint/2010/main" val="2217672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1039660"/>
            <a:ext cx="7886700" cy="4772417"/>
          </a:xfrm>
        </p:spPr>
        <p:txBody>
          <a:bodyPr>
            <a:normAutofit lnSpcReduction="10000"/>
          </a:bodyPr>
          <a:lstStyle/>
          <a:p>
            <a:pPr marL="6350" marR="1905" indent="-6350" algn="just">
              <a:lnSpc>
                <a:spcPct val="102000"/>
              </a:lnSpc>
              <a:spcAft>
                <a:spcPts val="1395"/>
              </a:spcAft>
            </a:pPr>
            <a:r>
              <a:rPr lang="es-MX" sz="1800" dirty="0">
                <a:solidFill>
                  <a:srgbClr val="000000"/>
                </a:solidFill>
                <a:effectLst/>
                <a:latin typeface="Montserrat" pitchFamily="2" charset="77"/>
                <a:ea typeface="Montserrat" pitchFamily="2" charset="77"/>
                <a:cs typeface="Montserrat" pitchFamily="2" charset="77"/>
              </a:rPr>
              <a:t>La siguiente negativa destacable es en la pregunta " ¿Al interior y exterior del Bachillerato del Estado de hidalgo, </a:t>
            </a:r>
            <a:r>
              <a:rPr lang="es-MX" sz="1800" b="1" dirty="0">
                <a:solidFill>
                  <a:srgbClr val="000000"/>
                </a:solidFill>
                <a:effectLst/>
                <a:latin typeface="Montserrat" pitchFamily="2" charset="77"/>
                <a:ea typeface="Montserrat" pitchFamily="2" charset="77"/>
                <a:cs typeface="Montserrat" pitchFamily="2" charset="77"/>
              </a:rPr>
              <a:t>me expreso con lengua incluyente</a:t>
            </a:r>
            <a:r>
              <a:rPr lang="es-MX" sz="1800" dirty="0">
                <a:solidFill>
                  <a:srgbClr val="000000"/>
                </a:solidFill>
                <a:effectLst/>
                <a:latin typeface="Montserrat" pitchFamily="2" charset="77"/>
                <a:ea typeface="Montserrat" pitchFamily="2" charset="77"/>
                <a:cs typeface="Montserrat" pitchFamily="2" charset="77"/>
              </a:rPr>
              <a:t>?” </a:t>
            </a:r>
            <a:r>
              <a:rPr lang="es-MX" sz="1800" dirty="0">
                <a:solidFill>
                  <a:srgbClr val="202124"/>
                </a:solidFill>
                <a:effectLst/>
                <a:latin typeface="Montserrat" pitchFamily="2" charset="77"/>
                <a:ea typeface="Montserrat" pitchFamily="2" charset="77"/>
                <a:cs typeface="Montserrat" pitchFamily="2" charset="77"/>
              </a:rPr>
              <a:t>con un porcentaje del </a:t>
            </a:r>
            <a:r>
              <a:rPr lang="es-MX" sz="1800" b="1" dirty="0">
                <a:solidFill>
                  <a:srgbClr val="202124"/>
                </a:solidFill>
                <a:effectLst/>
                <a:latin typeface="Montserrat" pitchFamily="2" charset="77"/>
                <a:ea typeface="Montserrat" pitchFamily="2" charset="77"/>
                <a:cs typeface="Montserrat" pitchFamily="2" charset="77"/>
              </a:rPr>
              <a:t>24%</a:t>
            </a:r>
            <a:r>
              <a:rPr lang="es-MX" sz="1800" dirty="0">
                <a:solidFill>
                  <a:srgbClr val="202124"/>
                </a:solidFill>
                <a:effectLst/>
                <a:latin typeface="Montserrat" pitchFamily="2" charset="77"/>
                <a:ea typeface="Montserrat" pitchFamily="2" charset="77"/>
                <a:cs typeface="Montserrat" pitchFamily="2" charset="77"/>
              </a:rPr>
              <a:t> que refieres que </a:t>
            </a:r>
            <a:r>
              <a:rPr lang="es-MX" sz="1800" b="1" dirty="0">
                <a:solidFill>
                  <a:srgbClr val="202124"/>
                </a:solidFill>
                <a:effectLst/>
                <a:latin typeface="Montserrat" pitchFamily="2" charset="77"/>
                <a:ea typeface="Montserrat" pitchFamily="2" charset="77"/>
                <a:cs typeface="Montserrat" pitchFamily="2" charset="77"/>
              </a:rPr>
              <a:t>casi siempre</a:t>
            </a:r>
            <a:r>
              <a:rPr lang="es-MX" sz="1800" dirty="0">
                <a:solidFill>
                  <a:srgbClr val="202124"/>
                </a:solidFill>
                <a:effectLst/>
                <a:latin typeface="Montserrat" pitchFamily="2" charset="77"/>
                <a:ea typeface="Montserrat" pitchFamily="2" charset="77"/>
                <a:cs typeface="Montserrat" pitchFamily="2" charset="77"/>
              </a:rPr>
              <a:t>, el </a:t>
            </a:r>
            <a:r>
              <a:rPr lang="es-MX" sz="1800" b="1" dirty="0">
                <a:solidFill>
                  <a:srgbClr val="202124"/>
                </a:solidFill>
                <a:effectLst/>
                <a:latin typeface="Montserrat" pitchFamily="2" charset="77"/>
                <a:ea typeface="Montserrat" pitchFamily="2" charset="77"/>
                <a:cs typeface="Montserrat" pitchFamily="2" charset="77"/>
              </a:rPr>
              <a:t>5%</a:t>
            </a:r>
            <a:r>
              <a:rPr lang="es-MX" sz="1800" dirty="0">
                <a:solidFill>
                  <a:srgbClr val="202124"/>
                </a:solidFill>
                <a:effectLst/>
                <a:latin typeface="Montserrat" pitchFamily="2" charset="77"/>
                <a:ea typeface="Montserrat" pitchFamily="2" charset="77"/>
                <a:cs typeface="Montserrat" pitchFamily="2" charset="77"/>
              </a:rPr>
              <a:t> dice que </a:t>
            </a:r>
            <a:r>
              <a:rPr lang="es-MX" sz="1800" b="1" dirty="0">
                <a:solidFill>
                  <a:srgbClr val="202124"/>
                </a:solidFill>
                <a:effectLst/>
                <a:latin typeface="Montserrat" pitchFamily="2" charset="77"/>
                <a:ea typeface="Montserrat" pitchFamily="2" charset="77"/>
                <a:cs typeface="Montserrat" pitchFamily="2" charset="77"/>
              </a:rPr>
              <a:t>a veces</a:t>
            </a:r>
            <a:r>
              <a:rPr lang="es-MX" sz="1800" dirty="0">
                <a:solidFill>
                  <a:srgbClr val="202124"/>
                </a:solidFill>
                <a:effectLst/>
                <a:latin typeface="Montserrat" pitchFamily="2" charset="77"/>
                <a:ea typeface="Montserrat" pitchFamily="2" charset="77"/>
                <a:cs typeface="Montserrat" pitchFamily="2" charset="77"/>
              </a:rPr>
              <a:t> y el </a:t>
            </a:r>
            <a:r>
              <a:rPr lang="es-MX" sz="1800" b="1" dirty="0">
                <a:solidFill>
                  <a:srgbClr val="202124"/>
                </a:solidFill>
                <a:effectLst/>
                <a:latin typeface="Montserrat" pitchFamily="2" charset="77"/>
                <a:ea typeface="Montserrat" pitchFamily="2" charset="77"/>
                <a:cs typeface="Montserrat" pitchFamily="2" charset="77"/>
              </a:rPr>
              <a:t>2%</a:t>
            </a:r>
            <a:r>
              <a:rPr lang="es-MX" sz="1800" dirty="0">
                <a:solidFill>
                  <a:srgbClr val="202124"/>
                </a:solidFill>
                <a:effectLst/>
                <a:latin typeface="Montserrat" pitchFamily="2" charset="77"/>
                <a:ea typeface="Montserrat" pitchFamily="2" charset="77"/>
                <a:cs typeface="Montserrat" pitchFamily="2" charset="77"/>
              </a:rPr>
              <a:t> dice que </a:t>
            </a:r>
            <a:r>
              <a:rPr lang="es-MX" sz="1800" b="1" dirty="0">
                <a:solidFill>
                  <a:srgbClr val="202124"/>
                </a:solidFill>
                <a:effectLst/>
                <a:latin typeface="Montserrat" pitchFamily="2" charset="77"/>
                <a:ea typeface="Montserrat" pitchFamily="2" charset="77"/>
                <a:cs typeface="Montserrat" pitchFamily="2" charset="77"/>
              </a:rPr>
              <a:t>nunca</a:t>
            </a:r>
            <a:r>
              <a:rPr lang="es-MX" sz="1800" dirty="0">
                <a:solidFill>
                  <a:srgbClr val="202124"/>
                </a:solidFill>
                <a:effectLst/>
                <a:latin typeface="Montserrat" pitchFamily="2" charset="77"/>
                <a:ea typeface="Montserrat" pitchFamily="2" charset="77"/>
                <a:cs typeface="Montserrat" pitchFamily="2" charset="77"/>
              </a:rPr>
              <a:t>, lo que nos hace pensar en la difusión de información de la pregunta en cuestión.  </a:t>
            </a:r>
            <a:endParaRPr lang="es-MX" sz="1800" dirty="0">
              <a:solidFill>
                <a:srgbClr val="000000"/>
              </a:solidFill>
              <a:effectLst/>
              <a:latin typeface="Montserrat" pitchFamily="2" charset="77"/>
              <a:ea typeface="Montserrat" pitchFamily="2" charset="77"/>
              <a:cs typeface="Montserrat" pitchFamily="2" charset="77"/>
            </a:endParaRPr>
          </a:p>
          <a:p>
            <a:pPr marL="6350" marR="1905" indent="-6350" algn="just">
              <a:lnSpc>
                <a:spcPct val="102000"/>
              </a:lnSpc>
              <a:spcAft>
                <a:spcPts val="5"/>
              </a:spcAft>
            </a:pPr>
            <a:r>
              <a:rPr lang="es-MX" sz="1800" dirty="0">
                <a:solidFill>
                  <a:srgbClr val="000000"/>
                </a:solidFill>
                <a:effectLst/>
                <a:latin typeface="Montserrat" pitchFamily="2" charset="77"/>
                <a:ea typeface="Montserrat" pitchFamily="2" charset="77"/>
                <a:cs typeface="Montserrat" pitchFamily="2" charset="77"/>
              </a:rPr>
              <a:t>Otra negativa considerable fue con la siguiente pregunta “¿</a:t>
            </a:r>
            <a:r>
              <a:rPr lang="es-MX" sz="1800" b="1" dirty="0">
                <a:solidFill>
                  <a:srgbClr val="000000"/>
                </a:solidFill>
                <a:effectLst/>
                <a:latin typeface="Montserrat" pitchFamily="2" charset="77"/>
                <a:ea typeface="Montserrat" pitchFamily="2" charset="77"/>
                <a:cs typeface="Montserrat" pitchFamily="2" charset="77"/>
              </a:rPr>
              <a:t>Conoce el método para realizar una denuncia</a:t>
            </a:r>
            <a:r>
              <a:rPr lang="es-MX" sz="1800" dirty="0">
                <a:solidFill>
                  <a:srgbClr val="000000"/>
                </a:solidFill>
                <a:effectLst/>
                <a:latin typeface="Montserrat" pitchFamily="2" charset="77"/>
                <a:ea typeface="Montserrat" pitchFamily="2" charset="77"/>
                <a:cs typeface="Montserrat" pitchFamily="2" charset="77"/>
              </a:rPr>
              <a:t> ante el Comité de Ética y Prevención de Conflictos de Interés?” Observando un </a:t>
            </a:r>
            <a:r>
              <a:rPr lang="es-MX" sz="1800" b="1" dirty="0">
                <a:solidFill>
                  <a:srgbClr val="000000"/>
                </a:solidFill>
                <a:effectLst/>
                <a:latin typeface="Montserrat" pitchFamily="2" charset="77"/>
                <a:ea typeface="Montserrat" pitchFamily="2" charset="77"/>
                <a:cs typeface="Montserrat" pitchFamily="2" charset="77"/>
              </a:rPr>
              <a:t>resultado negativo del 41%.</a:t>
            </a:r>
            <a:endParaRPr lang="es-MX" sz="1800" dirty="0">
              <a:solidFill>
                <a:srgbClr val="000000"/>
              </a:solidFill>
              <a:effectLst/>
              <a:latin typeface="Montserrat" pitchFamily="2" charset="77"/>
              <a:ea typeface="Montserrat" pitchFamily="2" charset="77"/>
              <a:cs typeface="Montserrat" pitchFamily="2" charset="77"/>
            </a:endParaRPr>
          </a:p>
          <a:p>
            <a:pPr marL="0" marR="1905" indent="0" algn="just">
              <a:lnSpc>
                <a:spcPct val="102000"/>
              </a:lnSpc>
              <a:spcAft>
                <a:spcPts val="5"/>
              </a:spcAft>
              <a:buNone/>
            </a:pPr>
            <a:endParaRPr lang="es-MX" sz="1800" dirty="0">
              <a:solidFill>
                <a:srgbClr val="000000"/>
              </a:solidFill>
              <a:effectLst/>
              <a:latin typeface="Montserrat" pitchFamily="2" charset="77"/>
              <a:ea typeface="Montserrat" pitchFamily="2" charset="77"/>
              <a:cs typeface="Montserrat" pitchFamily="2" charset="77"/>
            </a:endParaRPr>
          </a:p>
          <a:p>
            <a:pPr marL="6350" marR="1905" indent="-6350" algn="just">
              <a:lnSpc>
                <a:spcPct val="107000"/>
              </a:lnSpc>
              <a:spcAft>
                <a:spcPts val="5"/>
              </a:spcAft>
            </a:pPr>
            <a:r>
              <a:rPr lang="es-MX" sz="1800" dirty="0">
                <a:solidFill>
                  <a:srgbClr val="000000"/>
                </a:solidFill>
                <a:effectLst/>
                <a:latin typeface="Montserrat" pitchFamily="2" charset="77"/>
                <a:ea typeface="Montserrat" pitchFamily="2" charset="77"/>
                <a:cs typeface="Montserrat" pitchFamily="2" charset="77"/>
              </a:rPr>
              <a:t>La siguiente de las negativas más grandes que presenta nuestra encuesta es en la pregunta: </a:t>
            </a:r>
            <a:r>
              <a:rPr lang="es-MX" sz="1800" b="1" dirty="0">
                <a:solidFill>
                  <a:srgbClr val="000000"/>
                </a:solidFill>
                <a:effectLst/>
                <a:latin typeface="Montserrat" pitchFamily="2" charset="77"/>
                <a:ea typeface="Montserrat" pitchFamily="2" charset="77"/>
                <a:cs typeface="Montserrat" pitchFamily="2" charset="77"/>
              </a:rPr>
              <a:t>¿Conoce a los integrantes</a:t>
            </a:r>
            <a:r>
              <a:rPr lang="es-MX" sz="1800" dirty="0">
                <a:solidFill>
                  <a:srgbClr val="000000"/>
                </a:solidFill>
                <a:effectLst/>
                <a:latin typeface="Montserrat" pitchFamily="2" charset="77"/>
                <a:ea typeface="Montserrat" pitchFamily="2" charset="77"/>
                <a:cs typeface="Montserrat" pitchFamily="2" charset="77"/>
              </a:rPr>
              <a:t> del Comité de Ética y Prevención de Conflictos del Bachillerato del Estado de Hidalgo?, presentando </a:t>
            </a:r>
            <a:r>
              <a:rPr lang="es-MX" sz="1800" b="1" dirty="0">
                <a:solidFill>
                  <a:srgbClr val="000000"/>
                </a:solidFill>
                <a:effectLst/>
                <a:latin typeface="Montserrat" pitchFamily="2" charset="77"/>
                <a:ea typeface="Montserrat" pitchFamily="2" charset="77"/>
                <a:cs typeface="Montserrat" pitchFamily="2" charset="77"/>
              </a:rPr>
              <a:t>41% de respuestas negativas</a:t>
            </a:r>
            <a:r>
              <a:rPr lang="es-MX" sz="1800" dirty="0">
                <a:solidFill>
                  <a:srgbClr val="000000"/>
                </a:solidFill>
                <a:effectLst/>
                <a:latin typeface="Montserrat" pitchFamily="2" charset="77"/>
                <a:ea typeface="Montserrat" pitchFamily="2" charset="77"/>
                <a:cs typeface="Montserrat" pitchFamily="2" charset="77"/>
              </a:rPr>
              <a:t> interpretamos que estas personas no conocen a los integrantes.</a:t>
            </a:r>
          </a:p>
          <a:p>
            <a:pPr indent="0" algn="just">
              <a:buNone/>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MX" dirty="0">
              <a:latin typeface="Montserrat" pitchFamily="2" charset="77"/>
            </a:endParaRPr>
          </a:p>
        </p:txBody>
      </p:sp>
    </p:spTree>
    <p:extLst>
      <p:ext uri="{BB962C8B-B14F-4D97-AF65-F5344CB8AC3E}">
        <p14:creationId xmlns:p14="http://schemas.microsoft.com/office/powerpoint/2010/main" val="3045721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891380"/>
            <a:ext cx="7886700" cy="2389340"/>
          </a:xfrm>
        </p:spPr>
        <p:txBody>
          <a:bodyPr>
            <a:normAutofit/>
          </a:bodyPr>
          <a:lstStyle/>
          <a:p>
            <a:pPr marL="0" marR="1905" indent="0" algn="just">
              <a:lnSpc>
                <a:spcPct val="102000"/>
              </a:lnSpc>
              <a:spcAft>
                <a:spcPts val="1395"/>
              </a:spcAft>
              <a:buNone/>
            </a:pPr>
            <a:r>
              <a:rPr lang="es-MX" sz="1800" b="1" dirty="0">
                <a:solidFill>
                  <a:srgbClr val="000000"/>
                </a:solidFill>
                <a:effectLst/>
                <a:latin typeface="Montserrat" pitchFamily="2" charset="77"/>
                <a:ea typeface="Montserrat" pitchFamily="2" charset="77"/>
                <a:cs typeface="Montserrat" pitchFamily="2" charset="77"/>
              </a:rPr>
              <a:t>Septiembre</a:t>
            </a:r>
          </a:p>
          <a:p>
            <a:pPr marL="0" marR="1905" indent="0" algn="just">
              <a:lnSpc>
                <a:spcPct val="102000"/>
              </a:lnSpc>
              <a:spcAft>
                <a:spcPts val="1395"/>
              </a:spcAft>
              <a:buNone/>
            </a:pPr>
            <a:r>
              <a:rPr lang="es-MX" sz="1800" dirty="0">
                <a:solidFill>
                  <a:srgbClr val="000000"/>
                </a:solidFill>
                <a:effectLst/>
                <a:latin typeface="Montserrat" pitchFamily="2" charset="77"/>
                <a:ea typeface="Montserrat" pitchFamily="2" charset="77"/>
                <a:cs typeface="Montserrat" pitchFamily="2" charset="77"/>
              </a:rPr>
              <a:t>Se capacitaron a las y los miembros del Comité de Ética y Prevención de Conflictos de Interés del BEH en la Ley de Responsabilidades Administrativas, con el objetivo estudiar y reflexionar respecto de las responsabilidades administrativas de las y los servidores públicos, obligaciones y sanciones por los actos u omisiones en los que incurran.</a:t>
            </a:r>
          </a:p>
        </p:txBody>
      </p:sp>
    </p:spTree>
    <p:extLst>
      <p:ext uri="{BB962C8B-B14F-4D97-AF65-F5344CB8AC3E}">
        <p14:creationId xmlns:p14="http://schemas.microsoft.com/office/powerpoint/2010/main" val="2546585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78754" y="1650842"/>
            <a:ext cx="3570331" cy="3296939"/>
          </a:xfrm>
        </p:spPr>
        <p:txBody>
          <a:bodyPr>
            <a:normAutofit/>
          </a:bodyPr>
          <a:lstStyle/>
          <a:p>
            <a:pPr indent="0" algn="just">
              <a:buNone/>
            </a:pPr>
            <a:r>
              <a:rPr lang="es-ES_tradnl" sz="1800" kern="100" dirty="0">
                <a:latin typeface="Montserrat Medium" pitchFamily="2" charset="77"/>
                <a:ea typeface="Calibri" panose="020F0502020204030204" pitchFamily="34" charset="0"/>
                <a:cs typeface="Times New Roman" panose="02020603050405020304" pitchFamily="18" charset="0"/>
              </a:rPr>
              <a:t>Octubre</a:t>
            </a:r>
            <a:endParaRPr lang="es-ES_tradnl" sz="1800" kern="100" dirty="0">
              <a:effectLst/>
              <a:latin typeface="Montserrat Medium" pitchFamily="2" charset="77"/>
              <a:ea typeface="Calibri" panose="020F0502020204030204" pitchFamily="34" charset="0"/>
              <a:cs typeface="Times New Roman" panose="02020603050405020304" pitchFamily="18" charset="0"/>
            </a:endParaRPr>
          </a:p>
          <a:p>
            <a:pPr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Para consolidar el cumplimiento de objetivos, indicadores y metas se difundió, después de su aprobación ante la H. Junta de Gobierno del Bachillerato del Estado de Hidalgo, el Programa Institucional de Desarrollo 2023 – 2028 (PIDBEH).</a:t>
            </a:r>
          </a:p>
          <a:p>
            <a:pPr indent="0" algn="just">
              <a:buNone/>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es-MX"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buNone/>
            </a:pP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MX" dirty="0">
              <a:latin typeface="Montserrat" pitchFamily="2" charset="77"/>
            </a:endParaRPr>
          </a:p>
        </p:txBody>
      </p:sp>
      <p:pic>
        <p:nvPicPr>
          <p:cNvPr id="7" name="Imagen 6">
            <a:extLst>
              <a:ext uri="{FF2B5EF4-FFF2-40B4-BE49-F238E27FC236}">
                <a16:creationId xmlns:a16="http://schemas.microsoft.com/office/drawing/2014/main" id="{7EDE0018-79F4-6B89-E6EE-674093486A8B}"/>
              </a:ext>
            </a:extLst>
          </p:cNvPr>
          <p:cNvPicPr>
            <a:picLocks noChangeAspect="1"/>
          </p:cNvPicPr>
          <p:nvPr/>
        </p:nvPicPr>
        <p:blipFill>
          <a:blip r:embed="rId2"/>
          <a:stretch>
            <a:fillRect/>
          </a:stretch>
        </p:blipFill>
        <p:spPr>
          <a:xfrm>
            <a:off x="5148198" y="1208019"/>
            <a:ext cx="3570331" cy="4441961"/>
          </a:xfrm>
          <a:prstGeom prst="rect">
            <a:avLst/>
          </a:prstGeom>
        </p:spPr>
      </p:pic>
    </p:spTree>
    <p:extLst>
      <p:ext uri="{BB962C8B-B14F-4D97-AF65-F5344CB8AC3E}">
        <p14:creationId xmlns:p14="http://schemas.microsoft.com/office/powerpoint/2010/main" val="1827532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1087395"/>
            <a:ext cx="7886700" cy="5460271"/>
          </a:xfrm>
        </p:spPr>
        <p:txBody>
          <a:bodyPr>
            <a:normAutofit/>
          </a:bodyPr>
          <a:lstStyle/>
          <a:p>
            <a:pPr lvl="1" algn="just"/>
            <a:r>
              <a:rPr lang="es-ES_tradnl" sz="1800" kern="100" dirty="0">
                <a:effectLst/>
                <a:latin typeface="Montserrat Medium" pitchFamily="2" charset="77"/>
                <a:ea typeface="Calibri" panose="020F0502020204030204" pitchFamily="34" charset="0"/>
                <a:cs typeface="Times New Roman" panose="02020603050405020304" pitchFamily="18" charset="0"/>
              </a:rPr>
              <a:t>Actividades permanentes de febrero a noviembre.</a:t>
            </a:r>
            <a:endParaRPr lang="es-MX"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es-ES_tradnl" sz="1800" kern="100" dirty="0">
              <a:effectLst/>
              <a:latin typeface="Montserrat Medium" pitchFamily="2" charset="77"/>
              <a:ea typeface="Calibri" panose="020F0502020204030204" pitchFamily="34" charset="0"/>
              <a:cs typeface="Times New Roman" panose="02020603050405020304" pitchFamily="18" charset="0"/>
            </a:endParaRPr>
          </a:p>
          <a:p>
            <a:pPr marL="457200" lvl="1" indent="0" algn="just">
              <a:buNone/>
            </a:pPr>
            <a:r>
              <a:rPr lang="es-ES_tradnl" sz="1800" kern="100" dirty="0">
                <a:effectLst/>
                <a:latin typeface="Montserrat Medium" pitchFamily="2" charset="77"/>
                <a:ea typeface="Calibri" panose="020F0502020204030204" pitchFamily="34" charset="0"/>
                <a:cs typeface="Times New Roman" panose="02020603050405020304" pitchFamily="18" charset="0"/>
              </a:rPr>
              <a:t>Difundir principio y valor del mes, los días 9 y 23 de cada mes.</a:t>
            </a:r>
          </a:p>
          <a:p>
            <a:pPr marL="0" indent="0">
              <a:buNone/>
            </a:pPr>
            <a:endParaRPr lang="es-MX" dirty="0">
              <a:latin typeface="Montserrat" pitchFamily="2" charset="77"/>
            </a:endParaRPr>
          </a:p>
        </p:txBody>
      </p:sp>
      <p:pic>
        <p:nvPicPr>
          <p:cNvPr id="4" name="Imagen 3">
            <a:extLst>
              <a:ext uri="{FF2B5EF4-FFF2-40B4-BE49-F238E27FC236}">
                <a16:creationId xmlns:a16="http://schemas.microsoft.com/office/drawing/2014/main" id="{43F2D4A5-F4DF-C79C-B8CC-72ADBE067C8D}"/>
              </a:ext>
            </a:extLst>
          </p:cNvPr>
          <p:cNvPicPr>
            <a:picLocks noChangeAspect="1"/>
          </p:cNvPicPr>
          <p:nvPr/>
        </p:nvPicPr>
        <p:blipFill>
          <a:blip r:embed="rId2"/>
          <a:stretch>
            <a:fillRect/>
          </a:stretch>
        </p:blipFill>
        <p:spPr>
          <a:xfrm>
            <a:off x="999176" y="2914637"/>
            <a:ext cx="3179958" cy="3034434"/>
          </a:xfrm>
          <a:prstGeom prst="rect">
            <a:avLst/>
          </a:prstGeom>
        </p:spPr>
      </p:pic>
      <p:pic>
        <p:nvPicPr>
          <p:cNvPr id="6" name="Imagen 5">
            <a:extLst>
              <a:ext uri="{FF2B5EF4-FFF2-40B4-BE49-F238E27FC236}">
                <a16:creationId xmlns:a16="http://schemas.microsoft.com/office/drawing/2014/main" id="{F15DB472-D67B-71E2-4A1E-F5C3C9294584}"/>
              </a:ext>
            </a:extLst>
          </p:cNvPr>
          <p:cNvPicPr>
            <a:picLocks noChangeAspect="1"/>
          </p:cNvPicPr>
          <p:nvPr/>
        </p:nvPicPr>
        <p:blipFill>
          <a:blip r:embed="rId3"/>
          <a:stretch>
            <a:fillRect/>
          </a:stretch>
        </p:blipFill>
        <p:spPr>
          <a:xfrm>
            <a:off x="4964868" y="2914637"/>
            <a:ext cx="3117067" cy="3027405"/>
          </a:xfrm>
          <a:prstGeom prst="rect">
            <a:avLst/>
          </a:prstGeom>
        </p:spPr>
      </p:pic>
      <p:sp>
        <p:nvSpPr>
          <p:cNvPr id="2" name="Marcador de contenido 2">
            <a:extLst>
              <a:ext uri="{FF2B5EF4-FFF2-40B4-BE49-F238E27FC236}">
                <a16:creationId xmlns:a16="http://schemas.microsoft.com/office/drawing/2014/main" id="{C02C06ED-F976-0C2E-9594-E58ACB6D23B5}"/>
              </a:ext>
            </a:extLst>
          </p:cNvPr>
          <p:cNvSpPr txBox="1">
            <a:spLocks/>
          </p:cNvSpPr>
          <p:nvPr/>
        </p:nvSpPr>
        <p:spPr>
          <a:xfrm>
            <a:off x="781050" y="2199503"/>
            <a:ext cx="7886700" cy="4500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s-MX" dirty="0">
                <a:latin typeface="Montserrat" pitchFamily="2" charset="77"/>
              </a:rPr>
              <a:t>Febrero</a:t>
            </a:r>
          </a:p>
        </p:txBody>
      </p:sp>
    </p:spTree>
    <p:extLst>
      <p:ext uri="{BB962C8B-B14F-4D97-AF65-F5344CB8AC3E}">
        <p14:creationId xmlns:p14="http://schemas.microsoft.com/office/powerpoint/2010/main" val="3229017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891380"/>
            <a:ext cx="7886700" cy="2389340"/>
          </a:xfrm>
        </p:spPr>
        <p:txBody>
          <a:bodyPr>
            <a:normAutofit/>
          </a:bodyPr>
          <a:lstStyle/>
          <a:p>
            <a:pPr marL="0" marR="1905" indent="0" algn="just">
              <a:lnSpc>
                <a:spcPct val="102000"/>
              </a:lnSpc>
              <a:spcAft>
                <a:spcPts val="1395"/>
              </a:spcAft>
              <a:buNone/>
            </a:pPr>
            <a:r>
              <a:rPr lang="es-MX" sz="1800" b="1" dirty="0">
                <a:solidFill>
                  <a:srgbClr val="000000"/>
                </a:solidFill>
                <a:effectLst/>
                <a:latin typeface="Montserrat" pitchFamily="2" charset="77"/>
                <a:ea typeface="Montserrat" pitchFamily="2" charset="77"/>
                <a:cs typeface="Montserrat" pitchFamily="2" charset="77"/>
              </a:rPr>
              <a:t>Noviembre</a:t>
            </a:r>
          </a:p>
          <a:p>
            <a:pPr marL="0" marR="1905" indent="0" algn="just">
              <a:lnSpc>
                <a:spcPct val="102000"/>
              </a:lnSpc>
              <a:spcAft>
                <a:spcPts val="1395"/>
              </a:spcAft>
              <a:buNone/>
            </a:pPr>
            <a:r>
              <a:rPr lang="es-MX" sz="1800" dirty="0">
                <a:solidFill>
                  <a:srgbClr val="000000"/>
                </a:solidFill>
                <a:effectLst/>
                <a:latin typeface="Montserrat" pitchFamily="2" charset="77"/>
                <a:ea typeface="Montserrat" pitchFamily="2" charset="77"/>
                <a:cs typeface="Montserrat" pitchFamily="2" charset="77"/>
              </a:rPr>
              <a:t>Se identificaron áreas de oportunidad con base en las denuncias presentadas en el 2024, para la modificación del Código de Conducta, se estima que para el 2025 se realizará el proceso de autorización para su publicación.</a:t>
            </a:r>
          </a:p>
        </p:txBody>
      </p:sp>
    </p:spTree>
    <p:extLst>
      <p:ext uri="{BB962C8B-B14F-4D97-AF65-F5344CB8AC3E}">
        <p14:creationId xmlns:p14="http://schemas.microsoft.com/office/powerpoint/2010/main" val="2663923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CCA0EE8-9CCC-8915-C31B-40A59436D1B4}"/>
              </a:ext>
            </a:extLst>
          </p:cNvPr>
          <p:cNvPicPr>
            <a:picLocks noChangeAspect="1"/>
          </p:cNvPicPr>
          <p:nvPr/>
        </p:nvPicPr>
        <p:blipFill>
          <a:blip r:embed="rId2"/>
          <a:stretch>
            <a:fillRect/>
          </a:stretch>
        </p:blipFill>
        <p:spPr>
          <a:xfrm>
            <a:off x="160644" y="1789970"/>
            <a:ext cx="4103994" cy="4351338"/>
          </a:xfrm>
          <a:prstGeom prst="rect">
            <a:avLst/>
          </a:prstGeom>
        </p:spPr>
      </p:pic>
      <p:pic>
        <p:nvPicPr>
          <p:cNvPr id="10" name="Imagen 9">
            <a:extLst>
              <a:ext uri="{FF2B5EF4-FFF2-40B4-BE49-F238E27FC236}">
                <a16:creationId xmlns:a16="http://schemas.microsoft.com/office/drawing/2014/main" id="{AD4DFDE6-EB78-0102-070E-6F62C1B62B3D}"/>
              </a:ext>
            </a:extLst>
          </p:cNvPr>
          <p:cNvPicPr>
            <a:picLocks noChangeAspect="1"/>
          </p:cNvPicPr>
          <p:nvPr/>
        </p:nvPicPr>
        <p:blipFill>
          <a:blip r:embed="rId3"/>
          <a:stretch>
            <a:fillRect/>
          </a:stretch>
        </p:blipFill>
        <p:spPr>
          <a:xfrm>
            <a:off x="4572000" y="1789970"/>
            <a:ext cx="4411356" cy="4351338"/>
          </a:xfrm>
          <a:prstGeom prst="rect">
            <a:avLst/>
          </a:prstGeom>
        </p:spPr>
      </p:pic>
      <p:sp>
        <p:nvSpPr>
          <p:cNvPr id="2" name="Marcador de contenido 2">
            <a:extLst>
              <a:ext uri="{FF2B5EF4-FFF2-40B4-BE49-F238E27FC236}">
                <a16:creationId xmlns:a16="http://schemas.microsoft.com/office/drawing/2014/main" id="{9E8121A4-EA20-A893-9AD2-9B7CA21A1FCA}"/>
              </a:ext>
            </a:extLst>
          </p:cNvPr>
          <p:cNvSpPr>
            <a:spLocks noGrp="1"/>
          </p:cNvSpPr>
          <p:nvPr>
            <p:ph idx="1"/>
          </p:nvPr>
        </p:nvSpPr>
        <p:spPr>
          <a:xfrm>
            <a:off x="628650" y="1087395"/>
            <a:ext cx="7886700" cy="5460271"/>
          </a:xfrm>
        </p:spPr>
        <p:txBody>
          <a:bodyPr>
            <a:normAutofit/>
          </a:bodyPr>
          <a:lstStyle/>
          <a:p>
            <a:pPr marL="0" indent="0" algn="r">
              <a:buNone/>
            </a:pPr>
            <a:r>
              <a:rPr lang="es-MX" dirty="0">
                <a:latin typeface="Montserrat" pitchFamily="2" charset="77"/>
              </a:rPr>
              <a:t>Marzo</a:t>
            </a:r>
          </a:p>
        </p:txBody>
      </p:sp>
    </p:spTree>
    <p:extLst>
      <p:ext uri="{BB962C8B-B14F-4D97-AF65-F5344CB8AC3E}">
        <p14:creationId xmlns:p14="http://schemas.microsoft.com/office/powerpoint/2010/main" val="300148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D70323A-4447-F242-8B76-8A7D7EAF0106}"/>
              </a:ext>
            </a:extLst>
          </p:cNvPr>
          <p:cNvPicPr>
            <a:picLocks noChangeAspect="1"/>
          </p:cNvPicPr>
          <p:nvPr/>
        </p:nvPicPr>
        <p:blipFill>
          <a:blip r:embed="rId2"/>
          <a:stretch>
            <a:fillRect/>
          </a:stretch>
        </p:blipFill>
        <p:spPr>
          <a:xfrm>
            <a:off x="181277" y="1743655"/>
            <a:ext cx="4157930" cy="4065373"/>
          </a:xfrm>
          <a:prstGeom prst="rect">
            <a:avLst/>
          </a:prstGeom>
        </p:spPr>
      </p:pic>
      <p:pic>
        <p:nvPicPr>
          <p:cNvPr id="7" name="Imagen 6">
            <a:extLst>
              <a:ext uri="{FF2B5EF4-FFF2-40B4-BE49-F238E27FC236}">
                <a16:creationId xmlns:a16="http://schemas.microsoft.com/office/drawing/2014/main" id="{B8292C8A-CC6E-73E3-77A3-5645D2CD3948}"/>
              </a:ext>
            </a:extLst>
          </p:cNvPr>
          <p:cNvPicPr>
            <a:picLocks noChangeAspect="1"/>
          </p:cNvPicPr>
          <p:nvPr/>
        </p:nvPicPr>
        <p:blipFill>
          <a:blip r:embed="rId3"/>
          <a:stretch>
            <a:fillRect/>
          </a:stretch>
        </p:blipFill>
        <p:spPr>
          <a:xfrm>
            <a:off x="4695568" y="1743655"/>
            <a:ext cx="4342193" cy="4150517"/>
          </a:xfrm>
          <a:prstGeom prst="rect">
            <a:avLst/>
          </a:prstGeom>
        </p:spPr>
      </p:pic>
      <p:sp>
        <p:nvSpPr>
          <p:cNvPr id="3" name="Marcador de contenido 2">
            <a:extLst>
              <a:ext uri="{FF2B5EF4-FFF2-40B4-BE49-F238E27FC236}">
                <a16:creationId xmlns:a16="http://schemas.microsoft.com/office/drawing/2014/main" id="{6CD5115C-B6D8-F8E0-B858-94887C4F4E5B}"/>
              </a:ext>
            </a:extLst>
          </p:cNvPr>
          <p:cNvSpPr>
            <a:spLocks noGrp="1"/>
          </p:cNvSpPr>
          <p:nvPr>
            <p:ph idx="1"/>
          </p:nvPr>
        </p:nvSpPr>
        <p:spPr/>
        <p:txBody>
          <a:bodyPr/>
          <a:lstStyle/>
          <a:p>
            <a:endParaRPr lang="es-MX"/>
          </a:p>
        </p:txBody>
      </p:sp>
      <p:sp>
        <p:nvSpPr>
          <p:cNvPr id="4" name="Marcador de contenido 2">
            <a:extLst>
              <a:ext uri="{FF2B5EF4-FFF2-40B4-BE49-F238E27FC236}">
                <a16:creationId xmlns:a16="http://schemas.microsoft.com/office/drawing/2014/main" id="{970402D6-0EB0-79D2-2555-55395398D02D}"/>
              </a:ext>
            </a:extLst>
          </p:cNvPr>
          <p:cNvSpPr txBox="1">
            <a:spLocks/>
          </p:cNvSpPr>
          <p:nvPr/>
        </p:nvSpPr>
        <p:spPr>
          <a:xfrm>
            <a:off x="628650" y="1087395"/>
            <a:ext cx="7886700" cy="5460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s-MX" dirty="0">
                <a:latin typeface="Montserrat" pitchFamily="2" charset="77"/>
              </a:rPr>
              <a:t>Abril</a:t>
            </a:r>
          </a:p>
        </p:txBody>
      </p:sp>
    </p:spTree>
    <p:extLst>
      <p:ext uri="{BB962C8B-B14F-4D97-AF65-F5344CB8AC3E}">
        <p14:creationId xmlns:p14="http://schemas.microsoft.com/office/powerpoint/2010/main" val="1349137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1087395"/>
            <a:ext cx="7886700" cy="5460271"/>
          </a:xfrm>
        </p:spPr>
        <p:txBody>
          <a:bodyPr>
            <a:normAutofit/>
          </a:bodyPr>
          <a:lstStyle/>
          <a:p>
            <a:pPr marL="0" indent="0" algn="r">
              <a:buNone/>
            </a:pPr>
            <a:r>
              <a:rPr lang="es-MX" dirty="0">
                <a:latin typeface="Montserrat" pitchFamily="2" charset="77"/>
              </a:rPr>
              <a:t>Mayo</a:t>
            </a:r>
          </a:p>
        </p:txBody>
      </p:sp>
      <p:pic>
        <p:nvPicPr>
          <p:cNvPr id="4" name="Imagen 3">
            <a:extLst>
              <a:ext uri="{FF2B5EF4-FFF2-40B4-BE49-F238E27FC236}">
                <a16:creationId xmlns:a16="http://schemas.microsoft.com/office/drawing/2014/main" id="{44805345-98B0-F9F7-3D96-27B6567BE0A9}"/>
              </a:ext>
            </a:extLst>
          </p:cNvPr>
          <p:cNvPicPr>
            <a:picLocks noChangeAspect="1"/>
          </p:cNvPicPr>
          <p:nvPr/>
        </p:nvPicPr>
        <p:blipFill>
          <a:blip r:embed="rId2"/>
          <a:stretch>
            <a:fillRect/>
          </a:stretch>
        </p:blipFill>
        <p:spPr>
          <a:xfrm>
            <a:off x="692151" y="1831160"/>
            <a:ext cx="3619500" cy="4191000"/>
          </a:xfrm>
          <a:prstGeom prst="rect">
            <a:avLst/>
          </a:prstGeom>
        </p:spPr>
      </p:pic>
      <p:pic>
        <p:nvPicPr>
          <p:cNvPr id="6" name="Imagen 5">
            <a:extLst>
              <a:ext uri="{FF2B5EF4-FFF2-40B4-BE49-F238E27FC236}">
                <a16:creationId xmlns:a16="http://schemas.microsoft.com/office/drawing/2014/main" id="{173372F6-D153-7825-DB15-146C91BF6FD8}"/>
              </a:ext>
            </a:extLst>
          </p:cNvPr>
          <p:cNvPicPr>
            <a:picLocks noChangeAspect="1"/>
          </p:cNvPicPr>
          <p:nvPr/>
        </p:nvPicPr>
        <p:blipFill>
          <a:blip r:embed="rId3"/>
          <a:stretch>
            <a:fillRect/>
          </a:stretch>
        </p:blipFill>
        <p:spPr>
          <a:xfrm>
            <a:off x="4672397" y="1831160"/>
            <a:ext cx="4174868" cy="4191000"/>
          </a:xfrm>
          <a:prstGeom prst="rect">
            <a:avLst/>
          </a:prstGeom>
        </p:spPr>
      </p:pic>
    </p:spTree>
    <p:extLst>
      <p:ext uri="{BB962C8B-B14F-4D97-AF65-F5344CB8AC3E}">
        <p14:creationId xmlns:p14="http://schemas.microsoft.com/office/powerpoint/2010/main" val="87369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1087395"/>
            <a:ext cx="7886700" cy="5460271"/>
          </a:xfrm>
        </p:spPr>
        <p:txBody>
          <a:bodyPr>
            <a:normAutofit/>
          </a:bodyPr>
          <a:lstStyle/>
          <a:p>
            <a:pPr marL="0" indent="0" algn="r">
              <a:buNone/>
            </a:pPr>
            <a:r>
              <a:rPr lang="es-MX" dirty="0">
                <a:latin typeface="Montserrat" pitchFamily="2" charset="77"/>
              </a:rPr>
              <a:t>Junio</a:t>
            </a:r>
          </a:p>
        </p:txBody>
      </p:sp>
      <p:pic>
        <p:nvPicPr>
          <p:cNvPr id="8" name="Imagen 7">
            <a:extLst>
              <a:ext uri="{FF2B5EF4-FFF2-40B4-BE49-F238E27FC236}">
                <a16:creationId xmlns:a16="http://schemas.microsoft.com/office/drawing/2014/main" id="{4AD43D36-2B85-E506-F419-F39E6DEEAFCF}"/>
              </a:ext>
            </a:extLst>
          </p:cNvPr>
          <p:cNvPicPr>
            <a:picLocks noChangeAspect="1"/>
          </p:cNvPicPr>
          <p:nvPr/>
        </p:nvPicPr>
        <p:blipFill>
          <a:blip r:embed="rId2"/>
          <a:stretch>
            <a:fillRect/>
          </a:stretch>
        </p:blipFill>
        <p:spPr>
          <a:xfrm>
            <a:off x="5147448" y="1753780"/>
            <a:ext cx="3594100" cy="4127500"/>
          </a:xfrm>
          <a:prstGeom prst="rect">
            <a:avLst/>
          </a:prstGeom>
        </p:spPr>
      </p:pic>
      <p:pic>
        <p:nvPicPr>
          <p:cNvPr id="12" name="Imagen 11">
            <a:extLst>
              <a:ext uri="{FF2B5EF4-FFF2-40B4-BE49-F238E27FC236}">
                <a16:creationId xmlns:a16="http://schemas.microsoft.com/office/drawing/2014/main" id="{3E0C8E9B-F020-BF9B-625C-98FE78986349}"/>
              </a:ext>
            </a:extLst>
          </p:cNvPr>
          <p:cNvPicPr>
            <a:picLocks noChangeAspect="1"/>
          </p:cNvPicPr>
          <p:nvPr/>
        </p:nvPicPr>
        <p:blipFill>
          <a:blip r:embed="rId3"/>
          <a:stretch>
            <a:fillRect/>
          </a:stretch>
        </p:blipFill>
        <p:spPr>
          <a:xfrm>
            <a:off x="628650" y="1753779"/>
            <a:ext cx="4029558" cy="4127499"/>
          </a:xfrm>
          <a:prstGeom prst="rect">
            <a:avLst/>
          </a:prstGeom>
        </p:spPr>
      </p:pic>
    </p:spTree>
    <p:extLst>
      <p:ext uri="{BB962C8B-B14F-4D97-AF65-F5344CB8AC3E}">
        <p14:creationId xmlns:p14="http://schemas.microsoft.com/office/powerpoint/2010/main" val="3802443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1087395"/>
            <a:ext cx="7886700" cy="5460271"/>
          </a:xfrm>
        </p:spPr>
        <p:txBody>
          <a:bodyPr>
            <a:normAutofit/>
          </a:bodyPr>
          <a:lstStyle/>
          <a:p>
            <a:pPr marL="0" indent="0" algn="r">
              <a:buNone/>
            </a:pPr>
            <a:r>
              <a:rPr lang="es-MX" dirty="0">
                <a:latin typeface="Montserrat" pitchFamily="2" charset="77"/>
              </a:rPr>
              <a:t>Julio</a:t>
            </a:r>
          </a:p>
        </p:txBody>
      </p:sp>
      <p:pic>
        <p:nvPicPr>
          <p:cNvPr id="4" name="Imagen 3">
            <a:extLst>
              <a:ext uri="{FF2B5EF4-FFF2-40B4-BE49-F238E27FC236}">
                <a16:creationId xmlns:a16="http://schemas.microsoft.com/office/drawing/2014/main" id="{0619C8A5-31E3-2EDC-672D-2C182B589423}"/>
              </a:ext>
            </a:extLst>
          </p:cNvPr>
          <p:cNvPicPr>
            <a:picLocks noChangeAspect="1"/>
          </p:cNvPicPr>
          <p:nvPr/>
        </p:nvPicPr>
        <p:blipFill>
          <a:blip r:embed="rId2"/>
          <a:stretch>
            <a:fillRect/>
          </a:stretch>
        </p:blipFill>
        <p:spPr>
          <a:xfrm>
            <a:off x="2520778" y="1309231"/>
            <a:ext cx="4354899" cy="5016597"/>
          </a:xfrm>
          <a:prstGeom prst="rect">
            <a:avLst/>
          </a:prstGeom>
        </p:spPr>
      </p:pic>
    </p:spTree>
    <p:extLst>
      <p:ext uri="{BB962C8B-B14F-4D97-AF65-F5344CB8AC3E}">
        <p14:creationId xmlns:p14="http://schemas.microsoft.com/office/powerpoint/2010/main" val="4260833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8897997-F69F-18DF-ABDB-10C88DBA7B27}"/>
              </a:ext>
            </a:extLst>
          </p:cNvPr>
          <p:cNvSpPr>
            <a:spLocks noGrp="1"/>
          </p:cNvSpPr>
          <p:nvPr>
            <p:ph idx="1"/>
          </p:nvPr>
        </p:nvSpPr>
        <p:spPr>
          <a:xfrm>
            <a:off x="628650" y="1087395"/>
            <a:ext cx="7886700" cy="5460271"/>
          </a:xfrm>
        </p:spPr>
        <p:txBody>
          <a:bodyPr>
            <a:normAutofit/>
          </a:bodyPr>
          <a:lstStyle/>
          <a:p>
            <a:pPr marL="0" indent="0" algn="r">
              <a:buNone/>
            </a:pPr>
            <a:r>
              <a:rPr lang="es-MX" dirty="0">
                <a:latin typeface="Montserrat" pitchFamily="2" charset="77"/>
              </a:rPr>
              <a:t>Julio</a:t>
            </a:r>
          </a:p>
        </p:txBody>
      </p:sp>
      <p:pic>
        <p:nvPicPr>
          <p:cNvPr id="8" name="Imagen 7">
            <a:extLst>
              <a:ext uri="{FF2B5EF4-FFF2-40B4-BE49-F238E27FC236}">
                <a16:creationId xmlns:a16="http://schemas.microsoft.com/office/drawing/2014/main" id="{E2ED03D6-A339-9DB1-AFBF-B359AE614080}"/>
              </a:ext>
            </a:extLst>
          </p:cNvPr>
          <p:cNvPicPr>
            <a:picLocks noChangeAspect="1"/>
          </p:cNvPicPr>
          <p:nvPr/>
        </p:nvPicPr>
        <p:blipFill>
          <a:blip r:embed="rId2"/>
          <a:stretch>
            <a:fillRect/>
          </a:stretch>
        </p:blipFill>
        <p:spPr>
          <a:xfrm>
            <a:off x="538377" y="1645164"/>
            <a:ext cx="3568700" cy="4038600"/>
          </a:xfrm>
          <a:prstGeom prst="rect">
            <a:avLst/>
          </a:prstGeom>
        </p:spPr>
      </p:pic>
      <p:pic>
        <p:nvPicPr>
          <p:cNvPr id="12" name="Imagen 11">
            <a:extLst>
              <a:ext uri="{FF2B5EF4-FFF2-40B4-BE49-F238E27FC236}">
                <a16:creationId xmlns:a16="http://schemas.microsoft.com/office/drawing/2014/main" id="{EFF861D2-BFF8-9C2D-A8A8-2849D2DFA1C1}"/>
              </a:ext>
            </a:extLst>
          </p:cNvPr>
          <p:cNvPicPr>
            <a:picLocks noChangeAspect="1"/>
          </p:cNvPicPr>
          <p:nvPr/>
        </p:nvPicPr>
        <p:blipFill rotWithShape="1">
          <a:blip r:embed="rId3"/>
          <a:srcRect t="30574"/>
          <a:stretch/>
        </p:blipFill>
        <p:spPr>
          <a:xfrm>
            <a:off x="4473146" y="1718447"/>
            <a:ext cx="4548612" cy="3892034"/>
          </a:xfrm>
          <a:prstGeom prst="rect">
            <a:avLst/>
          </a:prstGeom>
        </p:spPr>
      </p:pic>
    </p:spTree>
    <p:extLst>
      <p:ext uri="{BB962C8B-B14F-4D97-AF65-F5344CB8AC3E}">
        <p14:creationId xmlns:p14="http://schemas.microsoft.com/office/powerpoint/2010/main" val="6497665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2479</TotalTime>
  <Words>1024</Words>
  <Application>Microsoft Macintosh PowerPoint</Application>
  <PresentationFormat>Presentación en pantalla (4:3)</PresentationFormat>
  <Paragraphs>82</Paragraphs>
  <Slides>30</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30</vt:i4>
      </vt:variant>
    </vt:vector>
  </HeadingPairs>
  <TitlesOfParts>
    <vt:vector size="39" baseType="lpstr">
      <vt:lpstr>Arial</vt:lpstr>
      <vt:lpstr>Calibri</vt:lpstr>
      <vt:lpstr>Calibri Light</vt:lpstr>
      <vt:lpstr>Cambria</vt:lpstr>
      <vt:lpstr>Montserrat</vt:lpstr>
      <vt:lpstr>Montserrat Medium</vt:lpstr>
      <vt:lpstr>Montserrat SemiBold</vt:lpstr>
      <vt:lpstr>Times New Roman</vt:lpstr>
      <vt:lpstr>Tema de Office</vt:lpstr>
      <vt:lpstr>Comité de Ética y Prevención de Conflictos de Interés del Bachillerato del Estado de Hidalgo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Comité de Ética y Prevención de Conflictos de Interés del Bachillerato del Estado de Hidalgo</dc:title>
  <dc:creator>Liliana López</dc:creator>
  <cp:lastModifiedBy>Liliana López</cp:lastModifiedBy>
  <cp:revision>46</cp:revision>
  <dcterms:created xsi:type="dcterms:W3CDTF">2024-01-25T19:30:24Z</dcterms:created>
  <dcterms:modified xsi:type="dcterms:W3CDTF">2025-02-14T20:11:59Z</dcterms:modified>
</cp:coreProperties>
</file>